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0" r:id="rId7"/>
    <p:sldId id="267" r:id="rId8"/>
    <p:sldId id="265" r:id="rId9"/>
    <p:sldId id="266" r:id="rId10"/>
    <p:sldId id="262" r:id="rId11"/>
    <p:sldId id="271" r:id="rId12"/>
    <p:sldId id="273" r:id="rId13"/>
    <p:sldId id="272" r:id="rId14"/>
    <p:sldId id="263" r:id="rId15"/>
    <p:sldId id="264" r:id="rId16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2E002E"/>
    <a:srgbClr val="3A003A"/>
    <a:srgbClr val="3E003E"/>
    <a:srgbClr val="420042"/>
    <a:srgbClr val="360036"/>
    <a:srgbClr val="1E00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106" d="100"/>
          <a:sy n="106" d="100"/>
        </p:scale>
        <p:origin x="1158" y="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C33EE-25DE-4AE9-8B88-FB0992A2B218}" type="datetimeFigureOut">
              <a:rPr lang="he-IL" smtClean="0"/>
              <a:t>כ'/חשון/תש"פ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06B8A-90D1-4A3B-A0C6-012ACF173CF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54479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C33EE-25DE-4AE9-8B88-FB0992A2B218}" type="datetimeFigureOut">
              <a:rPr lang="he-IL" smtClean="0"/>
              <a:t>כ'/חשון/תש"פ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06B8A-90D1-4A3B-A0C6-012ACF173CF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73755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C33EE-25DE-4AE9-8B88-FB0992A2B218}" type="datetimeFigureOut">
              <a:rPr lang="he-IL" smtClean="0"/>
              <a:t>כ'/חשון/תש"פ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06B8A-90D1-4A3B-A0C6-012ACF173CF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38666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C33EE-25DE-4AE9-8B88-FB0992A2B218}" type="datetimeFigureOut">
              <a:rPr lang="he-IL" smtClean="0"/>
              <a:t>כ'/חשון/תש"פ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06B8A-90D1-4A3B-A0C6-012ACF173CF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43831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C33EE-25DE-4AE9-8B88-FB0992A2B218}" type="datetimeFigureOut">
              <a:rPr lang="he-IL" smtClean="0"/>
              <a:t>כ'/חשון/תש"פ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06B8A-90D1-4A3B-A0C6-012ACF173CF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4922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C33EE-25DE-4AE9-8B88-FB0992A2B218}" type="datetimeFigureOut">
              <a:rPr lang="he-IL" smtClean="0"/>
              <a:t>כ'/חשון/תש"פ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06B8A-90D1-4A3B-A0C6-012ACF173CF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69190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C33EE-25DE-4AE9-8B88-FB0992A2B218}" type="datetimeFigureOut">
              <a:rPr lang="he-IL" smtClean="0"/>
              <a:t>כ'/חשון/תש"פ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06B8A-90D1-4A3B-A0C6-012ACF173CF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96652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C33EE-25DE-4AE9-8B88-FB0992A2B218}" type="datetimeFigureOut">
              <a:rPr lang="he-IL" smtClean="0"/>
              <a:t>כ'/חשון/תש"פ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06B8A-90D1-4A3B-A0C6-012ACF173CF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73733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C33EE-25DE-4AE9-8B88-FB0992A2B218}" type="datetimeFigureOut">
              <a:rPr lang="he-IL" smtClean="0"/>
              <a:t>כ'/חשון/תש"פ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06B8A-90D1-4A3B-A0C6-012ACF173CF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82825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C33EE-25DE-4AE9-8B88-FB0992A2B218}" type="datetimeFigureOut">
              <a:rPr lang="he-IL" smtClean="0"/>
              <a:t>כ'/חשון/תש"פ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06B8A-90D1-4A3B-A0C6-012ACF173CF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44917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C33EE-25DE-4AE9-8B88-FB0992A2B218}" type="datetimeFigureOut">
              <a:rPr lang="he-IL" smtClean="0"/>
              <a:t>כ'/חשון/תש"פ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06B8A-90D1-4A3B-A0C6-012ACF173CF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21405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C33EE-25DE-4AE9-8B88-FB0992A2B218}" type="datetimeFigureOut">
              <a:rPr lang="he-IL" smtClean="0"/>
              <a:t>כ'/חשון/תש"פ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06B8A-90D1-4A3B-A0C6-012ACF173CF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25106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n-coller.tau.ac.il/imba/learning-journey/semester-abroad/admission/?tab=5" TargetMode="External"/><Relationship Id="rId2" Type="http://schemas.openxmlformats.org/officeDocument/2006/relationships/hyperlink" Target="mailto:hilara@tauex.tau.ac.i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/>
          </p:nvPr>
        </p:nvSpPr>
        <p:spPr>
          <a:xfrm>
            <a:off x="0" y="1340768"/>
            <a:ext cx="9144000" cy="914400"/>
          </a:xfrm>
        </p:spPr>
        <p:txBody>
          <a:bodyPr>
            <a:normAutofit/>
          </a:bodyPr>
          <a:lstStyle/>
          <a:p>
            <a:pPr rtl="0">
              <a:defRPr/>
            </a:pPr>
            <a:r>
              <a:rPr lang="en-US" sz="54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</a:rPr>
              <a:t>Student Exchange Program</a:t>
            </a: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0" y="4293096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defRPr/>
            </a:pPr>
            <a:r>
              <a:rPr lang="en-US" sz="2000" dirty="0" smtClean="0"/>
              <a:t>November 2019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8679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-36512" y="-215163"/>
            <a:ext cx="9180512" cy="10156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>
              <a:defRPr/>
            </a:pPr>
            <a:r>
              <a:rPr lang="en-US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4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</a:rPr>
              <a:t>H</a:t>
            </a:r>
            <a:r>
              <a:rPr lang="en-US" sz="4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</a:rPr>
              <a:t>ow to choose a school?</a:t>
            </a:r>
            <a:endParaRPr lang="en-US" sz="40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260043"/>
            <a:ext cx="8712968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63525" indent="-263525" algn="l" rtl="0">
              <a:buFont typeface="Arial" pitchFamily="34" charset="0"/>
              <a:buChar char="•"/>
              <a:defRPr/>
            </a:pPr>
            <a:r>
              <a:rPr lang="en-US" sz="2800" b="1" dirty="0">
                <a:latin typeface="Calibri" pitchFamily="34" charset="0"/>
              </a:rPr>
              <a:t>Think about your future </a:t>
            </a:r>
            <a:r>
              <a:rPr lang="en-US" sz="2800" b="1" dirty="0">
                <a:solidFill>
                  <a:srgbClr val="7030A0"/>
                </a:solidFill>
                <a:latin typeface="Calibri" pitchFamily="34" charset="0"/>
              </a:rPr>
              <a:t>goals</a:t>
            </a:r>
            <a:r>
              <a:rPr lang="en-US" sz="2800" b="1" dirty="0">
                <a:latin typeface="Calibri" pitchFamily="34" charset="0"/>
              </a:rPr>
              <a:t>;</a:t>
            </a:r>
          </a:p>
          <a:p>
            <a:pPr marL="263525" indent="-263525" algn="l" rtl="0">
              <a:buFont typeface="Arial" pitchFamily="34" charset="0"/>
              <a:buChar char="•"/>
              <a:defRPr/>
            </a:pPr>
            <a:r>
              <a:rPr lang="en-US" sz="2800" b="1" dirty="0" smtClean="0">
                <a:latin typeface="Calibri" pitchFamily="34" charset="0"/>
              </a:rPr>
              <a:t>Read </a:t>
            </a:r>
            <a:r>
              <a:rPr lang="en-US" sz="2800" b="1" dirty="0">
                <a:latin typeface="Calibri" pitchFamily="34" charset="0"/>
              </a:rPr>
              <a:t>exchange </a:t>
            </a:r>
            <a:r>
              <a:rPr lang="en-US" sz="2800" b="1" dirty="0">
                <a:solidFill>
                  <a:srgbClr val="7030A0"/>
                </a:solidFill>
                <a:latin typeface="Calibri" pitchFamily="34" charset="0"/>
              </a:rPr>
              <a:t>summaries</a:t>
            </a:r>
            <a:r>
              <a:rPr lang="en-US" sz="2800" b="1" dirty="0">
                <a:latin typeface="Calibri" pitchFamily="34" charset="0"/>
              </a:rPr>
              <a:t> online;</a:t>
            </a:r>
          </a:p>
          <a:p>
            <a:pPr marL="263525" indent="-263525" algn="l" rtl="0"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7030A0"/>
                </a:solidFill>
                <a:latin typeface="Calibri" pitchFamily="34" charset="0"/>
              </a:rPr>
              <a:t>Talk to people </a:t>
            </a:r>
            <a:r>
              <a:rPr lang="en-US" sz="2800" b="1" dirty="0">
                <a:latin typeface="Calibri" pitchFamily="34" charset="0"/>
              </a:rPr>
              <a:t>who have been there (even with your professors);</a:t>
            </a:r>
          </a:p>
          <a:p>
            <a:pPr marL="263525" indent="-263525" algn="l" rtl="0">
              <a:buFont typeface="Arial" pitchFamily="34" charset="0"/>
              <a:buChar char="•"/>
              <a:defRPr/>
            </a:pPr>
            <a:r>
              <a:rPr lang="en-US" sz="2800" b="1" dirty="0" smtClean="0">
                <a:latin typeface="Calibri" pitchFamily="34" charset="0"/>
              </a:rPr>
              <a:t>Check how </a:t>
            </a:r>
            <a:r>
              <a:rPr lang="en-US" sz="2800" b="1" dirty="0">
                <a:latin typeface="Calibri" pitchFamily="34" charset="0"/>
              </a:rPr>
              <a:t>many </a:t>
            </a:r>
            <a:r>
              <a:rPr lang="en-US" sz="2800" b="1" dirty="0">
                <a:solidFill>
                  <a:srgbClr val="7030A0"/>
                </a:solidFill>
                <a:latin typeface="Calibri" pitchFamily="34" charset="0"/>
              </a:rPr>
              <a:t>spots</a:t>
            </a:r>
            <a:r>
              <a:rPr lang="en-US" sz="2800" b="1" dirty="0">
                <a:latin typeface="Calibri" pitchFamily="34" charset="0"/>
              </a:rPr>
              <a:t> are available for Coller students at the host school?</a:t>
            </a:r>
          </a:p>
          <a:p>
            <a:pPr marL="263525" indent="-263525" algn="l" rtl="0">
              <a:buFont typeface="Arial" pitchFamily="34" charset="0"/>
              <a:buChar char="•"/>
              <a:defRPr/>
            </a:pPr>
            <a:r>
              <a:rPr lang="en-US" sz="2800" b="1" dirty="0" smtClean="0">
                <a:latin typeface="Calibri" pitchFamily="34" charset="0"/>
              </a:rPr>
              <a:t>Check where </a:t>
            </a:r>
            <a:r>
              <a:rPr lang="en-US" sz="2800" b="1" dirty="0">
                <a:latin typeface="Calibri" pitchFamily="34" charset="0"/>
              </a:rPr>
              <a:t>is the </a:t>
            </a:r>
            <a:r>
              <a:rPr lang="en-US" sz="2800" b="1" dirty="0">
                <a:solidFill>
                  <a:srgbClr val="7030A0"/>
                </a:solidFill>
                <a:latin typeface="Calibri" pitchFamily="34" charset="0"/>
              </a:rPr>
              <a:t>host school located</a:t>
            </a:r>
            <a:r>
              <a:rPr lang="en-US" sz="2800" b="1" dirty="0" smtClean="0">
                <a:latin typeface="Calibri" pitchFamily="34" charset="0"/>
              </a:rPr>
              <a:t>?</a:t>
            </a:r>
            <a:endParaRPr lang="en-US" sz="2800" b="1" dirty="0">
              <a:latin typeface="Calibri" pitchFamily="34" charset="0"/>
            </a:endParaRPr>
          </a:p>
          <a:p>
            <a:pPr marL="263525" indent="-263525" algn="l" rtl="0">
              <a:buFont typeface="Arial" pitchFamily="34" charset="0"/>
              <a:buChar char="•"/>
              <a:defRPr/>
            </a:pPr>
            <a:r>
              <a:rPr lang="en-US" sz="2800" b="1" dirty="0" smtClean="0">
                <a:latin typeface="Calibri" pitchFamily="34" charset="0"/>
              </a:rPr>
              <a:t>Check </a:t>
            </a:r>
            <a:r>
              <a:rPr lang="en-US" sz="2800" b="1" dirty="0">
                <a:latin typeface="Calibri" pitchFamily="34" charset="0"/>
              </a:rPr>
              <a:t>your </a:t>
            </a:r>
            <a:r>
              <a:rPr lang="en-US" sz="2800" b="1" dirty="0">
                <a:solidFill>
                  <a:srgbClr val="7030A0"/>
                </a:solidFill>
                <a:latin typeface="Calibri" pitchFamily="34" charset="0"/>
              </a:rPr>
              <a:t>budget</a:t>
            </a:r>
            <a:r>
              <a:rPr lang="en-US" sz="2800" b="1" dirty="0">
                <a:latin typeface="Calibri" pitchFamily="34" charset="0"/>
              </a:rPr>
              <a:t>; </a:t>
            </a:r>
            <a:endParaRPr lang="en-US" sz="2800" b="1" dirty="0" smtClean="0">
              <a:latin typeface="Calibri" pitchFamily="34" charset="0"/>
            </a:endParaRPr>
          </a:p>
          <a:p>
            <a:pPr marL="263525" indent="-263525" algn="l" rtl="0">
              <a:buFont typeface="Arial" pitchFamily="34" charset="0"/>
              <a:buChar char="•"/>
              <a:defRPr/>
            </a:pPr>
            <a:r>
              <a:rPr lang="en-US" sz="2800" b="1" dirty="0">
                <a:latin typeface="Calibri" pitchFamily="34" charset="0"/>
              </a:rPr>
              <a:t>Be </a:t>
            </a:r>
            <a:r>
              <a:rPr lang="en-US" sz="2800" b="1" dirty="0">
                <a:solidFill>
                  <a:srgbClr val="7030A0"/>
                </a:solidFill>
                <a:latin typeface="Calibri" pitchFamily="34" charset="0"/>
              </a:rPr>
              <a:t>realistic and strategic </a:t>
            </a:r>
            <a:r>
              <a:rPr lang="en-US" sz="2800" b="1" dirty="0">
                <a:latin typeface="Calibri" pitchFamily="34" charset="0"/>
              </a:rPr>
              <a:t>about your </a:t>
            </a:r>
            <a:r>
              <a:rPr lang="en-US" sz="2800" b="1">
                <a:latin typeface="Calibri" pitchFamily="34" charset="0"/>
              </a:rPr>
              <a:t>choices </a:t>
            </a:r>
            <a:r>
              <a:rPr lang="en-US" sz="2800" b="1" smtClean="0">
                <a:latin typeface="Calibri" pitchFamily="34" charset="0"/>
              </a:rPr>
              <a:t>(and consider </a:t>
            </a:r>
            <a:r>
              <a:rPr lang="en-US" sz="2800" b="1" dirty="0">
                <a:latin typeface="Calibri" pitchFamily="34" charset="0"/>
              </a:rPr>
              <a:t>emerging markets); </a:t>
            </a:r>
          </a:p>
        </p:txBody>
      </p:sp>
    </p:spTree>
    <p:extLst>
      <p:ext uri="{BB962C8B-B14F-4D97-AF65-F5344CB8AC3E}">
        <p14:creationId xmlns:p14="http://schemas.microsoft.com/office/powerpoint/2010/main" val="422787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-36512" y="-215163"/>
            <a:ext cx="9180512" cy="10156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>
              <a:defRPr/>
            </a:pPr>
            <a:r>
              <a:rPr lang="en-US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4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</a:rPr>
              <a:t>Think about Asia…</a:t>
            </a:r>
            <a:endParaRPr lang="en-US" sz="40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260043"/>
            <a:ext cx="8712968" cy="43396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defRPr/>
            </a:pPr>
            <a:r>
              <a:rPr lang="en-US" sz="2700" b="1" dirty="0" smtClean="0">
                <a:solidFill>
                  <a:srgbClr val="7030A0"/>
                </a:solidFill>
              </a:rPr>
              <a:t>INDIA, CHINA, JAPAN, TAIWAN, SINGAPORE, SOUTH KOREA</a:t>
            </a:r>
          </a:p>
          <a:p>
            <a:pPr marL="263525" indent="-263525" algn="l" rtl="0">
              <a:buFont typeface="Arial" pitchFamily="34" charset="0"/>
              <a:buChar char="•"/>
              <a:defRPr/>
            </a:pPr>
            <a:endParaRPr lang="en-US" sz="2500" b="1" dirty="0"/>
          </a:p>
          <a:p>
            <a:pPr marL="263525" indent="-263525" algn="l" rtl="0">
              <a:buFont typeface="Arial" pitchFamily="34" charset="0"/>
              <a:buChar char="•"/>
              <a:defRPr/>
            </a:pPr>
            <a:r>
              <a:rPr lang="en-US" sz="2500" b="1" dirty="0" smtClean="0"/>
              <a:t>Business opportunities: </a:t>
            </a:r>
          </a:p>
          <a:p>
            <a:pPr marL="263525" indent="-263525" algn="l" rtl="0">
              <a:buFont typeface="Arial" pitchFamily="34" charset="0"/>
              <a:buChar char="•"/>
              <a:defRPr/>
            </a:pPr>
            <a:endParaRPr lang="en-US" sz="2500" b="1" dirty="0" smtClean="0"/>
          </a:p>
          <a:p>
            <a:pPr marL="800100" lvl="1" indent="-342900" algn="l" rtl="0">
              <a:buFont typeface="Wingdings" panose="05000000000000000000" pitchFamily="2" charset="2"/>
              <a:buChar char="Ø"/>
              <a:defRPr/>
            </a:pPr>
            <a:r>
              <a:rPr lang="en-US" sz="2500" b="1" dirty="0"/>
              <a:t>A</a:t>
            </a:r>
            <a:r>
              <a:rPr lang="en-US" sz="2500" b="1" dirty="0" smtClean="0"/>
              <a:t>ccording </a:t>
            </a:r>
            <a:r>
              <a:rPr lang="en-US" sz="2500" b="1" dirty="0"/>
              <a:t>to </a:t>
            </a:r>
            <a:r>
              <a:rPr lang="en-US" sz="2500" b="1" dirty="0" smtClean="0"/>
              <a:t>a report </a:t>
            </a:r>
            <a:r>
              <a:rPr lang="en-US" sz="2500" b="1" dirty="0"/>
              <a:t>by </a:t>
            </a:r>
            <a:r>
              <a:rPr lang="en-US" sz="2500" b="1" dirty="0" smtClean="0"/>
              <a:t>PWC </a:t>
            </a:r>
            <a:r>
              <a:rPr lang="en-US" sz="2500" b="1" dirty="0"/>
              <a:t>(02/2017), </a:t>
            </a:r>
            <a:r>
              <a:rPr lang="en-US" sz="2500" b="1" dirty="0">
                <a:solidFill>
                  <a:srgbClr val="7030A0"/>
                </a:solidFill>
              </a:rPr>
              <a:t>China </a:t>
            </a:r>
            <a:r>
              <a:rPr lang="en-US" sz="2500" b="1" dirty="0"/>
              <a:t>will be the most </a:t>
            </a:r>
            <a:r>
              <a:rPr lang="en-US" sz="2500" b="1" dirty="0">
                <a:solidFill>
                  <a:srgbClr val="7030A0"/>
                </a:solidFill>
              </a:rPr>
              <a:t>powerful economy </a:t>
            </a:r>
            <a:r>
              <a:rPr lang="en-US" sz="2500" b="1" dirty="0"/>
              <a:t>by </a:t>
            </a:r>
            <a:r>
              <a:rPr lang="en-US" sz="2500" b="1" dirty="0" smtClean="0"/>
              <a:t>2030.</a:t>
            </a:r>
          </a:p>
          <a:p>
            <a:pPr marL="800100" lvl="1" indent="-342900" algn="l" rtl="0">
              <a:buFont typeface="Wingdings" panose="05000000000000000000" pitchFamily="2" charset="2"/>
              <a:buChar char="Ø"/>
              <a:defRPr/>
            </a:pPr>
            <a:endParaRPr lang="en-US" sz="2500" b="1" dirty="0" smtClean="0"/>
          </a:p>
          <a:p>
            <a:pPr marL="800100" lvl="1" indent="-342900" algn="l" rtl="0">
              <a:buFont typeface="Wingdings" panose="05000000000000000000" pitchFamily="2" charset="2"/>
              <a:buChar char="Ø"/>
              <a:defRPr/>
            </a:pPr>
            <a:r>
              <a:rPr lang="en-US" sz="2500" b="1" dirty="0"/>
              <a:t>With so many companies setting up branches in Asia, there’s </a:t>
            </a:r>
            <a:r>
              <a:rPr lang="en-US" sz="2500" b="1" dirty="0">
                <a:solidFill>
                  <a:srgbClr val="7030A0"/>
                </a:solidFill>
              </a:rPr>
              <a:t>plenty of opportunities </a:t>
            </a:r>
            <a:r>
              <a:rPr lang="en-US" sz="2500" b="1" dirty="0" smtClean="0">
                <a:solidFill>
                  <a:srgbClr val="7030A0"/>
                </a:solidFill>
              </a:rPr>
              <a:t>to </a:t>
            </a:r>
            <a:r>
              <a:rPr lang="en-US" sz="2500" b="1" dirty="0">
                <a:solidFill>
                  <a:srgbClr val="7030A0"/>
                </a:solidFill>
              </a:rPr>
              <a:t>gain industry </a:t>
            </a:r>
            <a:r>
              <a:rPr lang="en-US" sz="2500" b="1" dirty="0" smtClean="0">
                <a:solidFill>
                  <a:srgbClr val="7030A0"/>
                </a:solidFill>
              </a:rPr>
              <a:t>experience</a:t>
            </a:r>
            <a:r>
              <a:rPr lang="en-US" sz="2500" b="1" dirty="0" smtClean="0"/>
              <a:t>.</a:t>
            </a:r>
          </a:p>
          <a:p>
            <a:pPr marL="800100" lvl="1" indent="-342900" algn="l" rtl="0">
              <a:buFont typeface="Wingdings" panose="05000000000000000000" pitchFamily="2" charset="2"/>
              <a:buChar char="Ø"/>
              <a:defRPr/>
            </a:pPr>
            <a:endParaRPr lang="en-US" sz="25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93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-36512" y="-215163"/>
            <a:ext cx="9180512" cy="10156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>
              <a:defRPr/>
            </a:pPr>
            <a:r>
              <a:rPr lang="en-US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4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</a:rPr>
              <a:t>Think about Asia…</a:t>
            </a:r>
            <a:endParaRPr lang="en-US" sz="40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17340" t="13026" r="49648" b="4206"/>
          <a:stretch/>
        </p:blipFill>
        <p:spPr bwMode="auto">
          <a:xfrm>
            <a:off x="700178" y="1044625"/>
            <a:ext cx="3655799" cy="5506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/>
          <a:srcRect l="16135" t="12061" r="49948" b="12165"/>
          <a:stretch/>
        </p:blipFill>
        <p:spPr bwMode="auto">
          <a:xfrm>
            <a:off x="4499992" y="872924"/>
            <a:ext cx="4061817" cy="5760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17518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-36512" y="-215163"/>
            <a:ext cx="9180512" cy="10156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>
              <a:defRPr/>
            </a:pPr>
            <a:r>
              <a:rPr lang="en-US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4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</a:rPr>
              <a:t>Think about Asia…</a:t>
            </a:r>
            <a:endParaRPr lang="en-US" sz="40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260043"/>
            <a:ext cx="8712968" cy="47089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63525" lvl="0" indent="-263525" algn="l" rtl="0">
              <a:buFont typeface="Arial" pitchFamily="34" charset="0"/>
              <a:buChar char="•"/>
              <a:defRPr/>
            </a:pPr>
            <a:r>
              <a:rPr lang="en-US" sz="2500" b="1" dirty="0">
                <a:solidFill>
                  <a:prstClr val="black"/>
                </a:solidFill>
              </a:rPr>
              <a:t>Language</a:t>
            </a:r>
            <a:r>
              <a:rPr lang="en-US" sz="2500" b="1" dirty="0" smtClean="0">
                <a:solidFill>
                  <a:prstClr val="black"/>
                </a:solidFill>
              </a:rPr>
              <a:t>:</a:t>
            </a:r>
            <a:endParaRPr lang="en-US" sz="2500" b="1" dirty="0">
              <a:solidFill>
                <a:prstClr val="black"/>
              </a:solidFill>
            </a:endParaRPr>
          </a:p>
          <a:p>
            <a:pPr marL="800100" lvl="1" indent="-342900" algn="l" rtl="0">
              <a:buFont typeface="Wingdings" panose="05000000000000000000" pitchFamily="2" charset="2"/>
              <a:buChar char="Ø"/>
              <a:defRPr/>
            </a:pPr>
            <a:r>
              <a:rPr lang="en-US" sz="2500" b="1" dirty="0"/>
              <a:t>1.4 billion native speakers make Mandarin Chinese the </a:t>
            </a:r>
            <a:r>
              <a:rPr lang="en-US" sz="2500" b="1" dirty="0">
                <a:solidFill>
                  <a:srgbClr val="7030A0"/>
                </a:solidFill>
              </a:rPr>
              <a:t>most spoken language in the world</a:t>
            </a:r>
            <a:r>
              <a:rPr lang="en-US" sz="2500" b="1" dirty="0"/>
              <a:t>. And it’s useful outside of China as well (for example in Taiwan and Singapore). </a:t>
            </a:r>
          </a:p>
          <a:p>
            <a:pPr marL="263525" indent="-263525" algn="l" rtl="0">
              <a:buFont typeface="Arial" pitchFamily="34" charset="0"/>
              <a:buChar char="•"/>
              <a:defRPr/>
            </a:pPr>
            <a:endParaRPr lang="en-US" sz="2500" b="1" dirty="0" smtClean="0"/>
          </a:p>
          <a:p>
            <a:pPr marL="263525" indent="-263525" algn="l" rtl="0">
              <a:buFont typeface="Arial" pitchFamily="34" charset="0"/>
              <a:buChar char="•"/>
              <a:defRPr/>
            </a:pPr>
            <a:r>
              <a:rPr lang="en-US" sz="2500" b="1" dirty="0" smtClean="0"/>
              <a:t>Affordability</a:t>
            </a:r>
            <a:r>
              <a:rPr lang="en-US" sz="2500" b="1" dirty="0"/>
              <a:t>: </a:t>
            </a:r>
          </a:p>
          <a:p>
            <a:pPr marL="800100" lvl="1" indent="-342900" algn="l" rtl="0">
              <a:buFont typeface="Wingdings" panose="05000000000000000000" pitchFamily="2" charset="2"/>
              <a:buChar char="Ø"/>
              <a:defRPr/>
            </a:pPr>
            <a:r>
              <a:rPr lang="en-US" sz="2500" b="1" dirty="0"/>
              <a:t>The living costs in Asia are generally considerably </a:t>
            </a:r>
            <a:r>
              <a:rPr lang="en-US" sz="2500" b="1" dirty="0">
                <a:solidFill>
                  <a:srgbClr val="7030A0"/>
                </a:solidFill>
              </a:rPr>
              <a:t>lower than in Europe or the US</a:t>
            </a:r>
            <a:r>
              <a:rPr lang="en-US" sz="2500" b="1" dirty="0"/>
              <a:t>. </a:t>
            </a:r>
          </a:p>
          <a:p>
            <a:pPr marL="263525" lvl="0" indent="-263525" algn="l" rtl="0">
              <a:buFont typeface="Arial" pitchFamily="34" charset="0"/>
              <a:buChar char="•"/>
              <a:defRPr/>
            </a:pPr>
            <a:endParaRPr lang="en-US" sz="2500" b="1" dirty="0" smtClean="0">
              <a:solidFill>
                <a:prstClr val="black"/>
              </a:solidFill>
            </a:endParaRPr>
          </a:p>
          <a:p>
            <a:pPr marL="263525" lvl="0" indent="-263525" algn="l" rtl="0">
              <a:buFont typeface="Arial" pitchFamily="34" charset="0"/>
              <a:buChar char="•"/>
              <a:defRPr/>
            </a:pPr>
            <a:r>
              <a:rPr lang="en-US" sz="2500" b="1" dirty="0" smtClean="0">
                <a:solidFill>
                  <a:prstClr val="black"/>
                </a:solidFill>
              </a:rPr>
              <a:t>Ranking: </a:t>
            </a:r>
            <a:endParaRPr lang="en-US" sz="2500" b="1" dirty="0">
              <a:solidFill>
                <a:prstClr val="black"/>
              </a:solidFill>
            </a:endParaRPr>
          </a:p>
          <a:p>
            <a:pPr marL="800100" lvl="1" indent="-342900" algn="l" rtl="0">
              <a:buFont typeface="Wingdings" panose="05000000000000000000" pitchFamily="2" charset="2"/>
              <a:buChar char="Ø"/>
              <a:defRPr/>
            </a:pPr>
            <a:r>
              <a:rPr lang="en-US" sz="2500" b="1" dirty="0" smtClean="0"/>
              <a:t>Asian </a:t>
            </a:r>
            <a:r>
              <a:rPr lang="en-US" sz="2500" b="1" dirty="0"/>
              <a:t>students and schools receive continuously </a:t>
            </a:r>
            <a:r>
              <a:rPr lang="en-US" sz="2500" b="1" dirty="0">
                <a:solidFill>
                  <a:srgbClr val="7030A0"/>
                </a:solidFill>
              </a:rPr>
              <a:t>top marks</a:t>
            </a:r>
            <a:r>
              <a:rPr lang="en-US" sz="2500" b="1" dirty="0"/>
              <a:t> in international rankings. </a:t>
            </a:r>
            <a:endParaRPr lang="en-US" sz="2500" b="1" dirty="0" smtClean="0"/>
          </a:p>
        </p:txBody>
      </p:sp>
    </p:spTree>
    <p:extLst>
      <p:ext uri="{BB962C8B-B14F-4D97-AF65-F5344CB8AC3E}">
        <p14:creationId xmlns:p14="http://schemas.microsoft.com/office/powerpoint/2010/main" val="264733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11992" y="26518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>
              <a:defRPr/>
            </a:pPr>
            <a:r>
              <a:rPr lang="en-US" sz="4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4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</a:rPr>
              <a:t>To sum it up</a:t>
            </a:r>
            <a:endParaRPr lang="en-US" sz="40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267014"/>
            <a:ext cx="8568952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buFont typeface="Arial" pitchFamily="34" charset="0"/>
              <a:buChar char="•"/>
            </a:pPr>
            <a:r>
              <a:rPr lang="en-US" sz="2800" b="1" dirty="0" smtClean="0">
                <a:latin typeface="Calibri" pitchFamily="34" charset="0"/>
              </a:rPr>
              <a:t> It is a great opportunity and an amazing experience;</a:t>
            </a:r>
          </a:p>
          <a:p>
            <a:pPr algn="l" rtl="0">
              <a:buFont typeface="Arial" pitchFamily="34" charset="0"/>
              <a:buChar char="•"/>
            </a:pPr>
            <a:r>
              <a:rPr lang="en-US" sz="2800" b="1" dirty="0" smtClean="0">
                <a:latin typeface="Calibri" pitchFamily="34" charset="0"/>
              </a:rPr>
              <a:t> But it comes with a price!</a:t>
            </a:r>
          </a:p>
          <a:p>
            <a:pPr algn="l" rtl="0">
              <a:buFont typeface="Arial" pitchFamily="34" charset="0"/>
              <a:buChar char="•"/>
            </a:pPr>
            <a:r>
              <a:rPr lang="en-US" sz="2800" b="1" dirty="0" smtClean="0">
                <a:latin typeface="Calibri" pitchFamily="34" charset="0"/>
              </a:rPr>
              <a:t> Talk to people who have been there;</a:t>
            </a:r>
          </a:p>
          <a:p>
            <a:pPr algn="l" rtl="0">
              <a:buFont typeface="Arial" pitchFamily="34" charset="0"/>
              <a:buChar char="•"/>
            </a:pPr>
            <a:r>
              <a:rPr lang="en-US" sz="2800" b="1" dirty="0" smtClean="0">
                <a:latin typeface="Calibri" pitchFamily="34" charset="0"/>
              </a:rPr>
              <a:t> Keep an open mind.</a:t>
            </a:r>
            <a:endParaRPr lang="en-US" sz="2800" b="1" dirty="0"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959" y="3293244"/>
            <a:ext cx="2459197" cy="32789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93244"/>
            <a:ext cx="4921468" cy="327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6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-108520" y="-215163"/>
            <a:ext cx="9252520" cy="10156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>
              <a:defRPr/>
            </a:pPr>
            <a:r>
              <a:rPr lang="en-US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4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</a:rPr>
              <a:t>Contact Info</a:t>
            </a:r>
            <a:endParaRPr lang="en-US" sz="40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282199"/>
            <a:ext cx="8424936" cy="39703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l" rtl="0">
              <a:defRPr/>
            </a:pPr>
            <a:r>
              <a:rPr lang="en-US" sz="2800" b="1" dirty="0" smtClean="0"/>
              <a:t>You </a:t>
            </a:r>
            <a:r>
              <a:rPr lang="en-US" sz="2800" b="1" dirty="0"/>
              <a:t>are most welcome to contact me:</a:t>
            </a:r>
          </a:p>
          <a:p>
            <a:pPr marL="342900" indent="-342900" algn="l" rtl="0">
              <a:defRPr/>
            </a:pPr>
            <a:endParaRPr lang="en-US" sz="2800" b="1" dirty="0" smtClean="0"/>
          </a:p>
          <a:p>
            <a:pPr marL="342900" indent="-342900" algn="l" rtl="0">
              <a:defRPr/>
            </a:pPr>
            <a:r>
              <a:rPr lang="en-US" sz="2800" b="1" dirty="0" smtClean="0"/>
              <a:t>Email</a:t>
            </a:r>
            <a:r>
              <a:rPr lang="en-US" sz="2800" b="1" dirty="0"/>
              <a:t>: </a:t>
            </a:r>
            <a:r>
              <a:rPr lang="en-US" sz="2800" b="1" dirty="0" smtClean="0">
                <a:solidFill>
                  <a:srgbClr val="7030A0"/>
                </a:solidFill>
                <a:hlinkClick r:id="rId2"/>
              </a:rPr>
              <a:t>hilara@tauex.tau.ac.il</a:t>
            </a:r>
            <a:endParaRPr lang="en-US" sz="2800" b="1" dirty="0">
              <a:solidFill>
                <a:srgbClr val="7030A0"/>
              </a:solidFill>
            </a:endParaRPr>
          </a:p>
          <a:p>
            <a:pPr marL="342900" indent="-342900" algn="l" rtl="0">
              <a:defRPr/>
            </a:pPr>
            <a:r>
              <a:rPr lang="en-US" sz="2800" b="1" dirty="0" smtClean="0"/>
              <a:t>Phone</a:t>
            </a:r>
            <a:r>
              <a:rPr lang="en-US" sz="2800" b="1" dirty="0"/>
              <a:t>: 03-6048069</a:t>
            </a:r>
          </a:p>
          <a:p>
            <a:pPr marL="342900" indent="-342900" algn="l" rtl="0">
              <a:defRPr/>
            </a:pPr>
            <a:r>
              <a:rPr lang="en-US" sz="2800" b="1" dirty="0" smtClean="0"/>
              <a:t>Mail</a:t>
            </a:r>
            <a:r>
              <a:rPr lang="en-US" sz="2800" b="1" dirty="0"/>
              <a:t>: Box Number </a:t>
            </a:r>
            <a:r>
              <a:rPr lang="en-US" sz="2800" b="1" dirty="0" smtClean="0"/>
              <a:t>451 </a:t>
            </a:r>
            <a:r>
              <a:rPr lang="en-US" sz="2800" b="1" dirty="0"/>
              <a:t>(second </a:t>
            </a:r>
            <a:r>
              <a:rPr lang="en-US" sz="2800" b="1" dirty="0" smtClean="0"/>
              <a:t>floor)</a:t>
            </a:r>
            <a:endParaRPr lang="en-US" sz="2800" b="1" dirty="0"/>
          </a:p>
          <a:p>
            <a:pPr marL="342900" indent="-342900" algn="l" rtl="0">
              <a:defRPr/>
            </a:pPr>
            <a:r>
              <a:rPr lang="en-US" sz="2800" b="1" dirty="0" smtClean="0"/>
              <a:t>Directly</a:t>
            </a:r>
            <a:r>
              <a:rPr lang="en-US" sz="2800" b="1" dirty="0"/>
              <a:t>: Room </a:t>
            </a:r>
            <a:r>
              <a:rPr lang="en-US" sz="2800" b="1" dirty="0" smtClean="0"/>
              <a:t>211 (next to </a:t>
            </a:r>
            <a:r>
              <a:rPr lang="en-US" sz="2800" b="1" dirty="0" err="1" smtClean="0"/>
              <a:t>Inbal’s</a:t>
            </a:r>
            <a:r>
              <a:rPr lang="en-US" sz="2800" b="1" dirty="0" smtClean="0"/>
              <a:t> office)</a:t>
            </a:r>
          </a:p>
          <a:p>
            <a:pPr marL="342900" indent="-342900" algn="l" rtl="0">
              <a:defRPr/>
            </a:pPr>
            <a:endParaRPr lang="en-US" sz="2800" b="1" dirty="0"/>
          </a:p>
          <a:p>
            <a:pPr marL="342900" indent="-342900" algn="l" rtl="0">
              <a:defRPr/>
            </a:pPr>
            <a:r>
              <a:rPr lang="en-US" sz="2800" b="1" dirty="0" smtClean="0"/>
              <a:t>Website</a:t>
            </a:r>
            <a:r>
              <a:rPr lang="en-US" sz="2800" b="1" dirty="0"/>
              <a:t>: </a:t>
            </a:r>
            <a:r>
              <a:rPr lang="en-US" sz="2800" dirty="0">
                <a:hlinkClick r:id="rId3"/>
              </a:rPr>
              <a:t>https://en-coller.tau.ac.il/imba/learning-journey/semester-abroad/admission/?tab=5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9464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-108520" y="-66293"/>
            <a:ext cx="9252520" cy="83099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>
              <a:defRPr/>
            </a:pPr>
            <a:r>
              <a:rPr lang="en-US" sz="48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4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</a:rPr>
              <a:t>General Information</a:t>
            </a:r>
            <a:endParaRPr lang="en-US" sz="40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222301"/>
            <a:ext cx="8784976" cy="184665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 smtClean="0">
                <a:solidFill>
                  <a:srgbClr val="7030A0"/>
                </a:solidFill>
              </a:rPr>
              <a:t>The Coller School of Management</a:t>
            </a:r>
          </a:p>
          <a:p>
            <a:pPr algn="ctr" rtl="0"/>
            <a:r>
              <a:rPr lang="en-US" sz="3200" b="1" dirty="0" smtClean="0">
                <a:solidFill>
                  <a:srgbClr val="7030A0"/>
                </a:solidFill>
              </a:rPr>
              <a:t>has </a:t>
            </a:r>
            <a:r>
              <a:rPr lang="en-US" sz="3200" b="1" dirty="0">
                <a:solidFill>
                  <a:srgbClr val="7030A0"/>
                </a:solidFill>
              </a:rPr>
              <a:t>exchange agreements with </a:t>
            </a:r>
            <a:r>
              <a:rPr lang="en-US" sz="3200" b="1" dirty="0" smtClean="0">
                <a:solidFill>
                  <a:srgbClr val="7030A0"/>
                </a:solidFill>
              </a:rPr>
              <a:t>more than 90 leading </a:t>
            </a:r>
            <a:r>
              <a:rPr lang="en-US" sz="3200" b="1" dirty="0">
                <a:solidFill>
                  <a:srgbClr val="7030A0"/>
                </a:solidFill>
              </a:rPr>
              <a:t>Business Schools around the </a:t>
            </a:r>
            <a:r>
              <a:rPr lang="en-US" sz="3200" b="1" dirty="0" smtClean="0">
                <a:solidFill>
                  <a:srgbClr val="7030A0"/>
                </a:solidFill>
              </a:rPr>
              <a:t>globe</a:t>
            </a:r>
            <a:r>
              <a:rPr lang="en-US" b="1" dirty="0">
                <a:solidFill>
                  <a:srgbClr val="7030A0"/>
                </a:solidFill>
              </a:rPr>
              <a:t/>
            </a:r>
            <a:br>
              <a:rPr lang="en-US" b="1" dirty="0">
                <a:solidFill>
                  <a:srgbClr val="7030A0"/>
                </a:solidFill>
              </a:rPr>
            </a:br>
            <a:r>
              <a:rPr lang="en-US" dirty="0">
                <a:solidFill>
                  <a:srgbClr val="7030A0"/>
                </a:solidFill>
              </a:rPr>
              <a:t> </a:t>
            </a:r>
            <a:endParaRPr lang="he-IL" dirty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lum contrast="1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72" t="681" r="16757" b="7883"/>
          <a:stretch/>
        </p:blipFill>
        <p:spPr>
          <a:xfrm>
            <a:off x="381326" y="3624654"/>
            <a:ext cx="4104456" cy="2736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lum bright="-2000" contrast="1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705"/>
          <a:stretch/>
        </p:blipFill>
        <p:spPr>
          <a:xfrm>
            <a:off x="4644008" y="3624654"/>
            <a:ext cx="4101299" cy="271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4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21501" y="5141786"/>
            <a:ext cx="1343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lbertus" panose="020E0702040304020204" pitchFamily="34" charset="0"/>
              </a:rPr>
              <a:t>Duke, USA</a:t>
            </a:r>
            <a:endParaRPr lang="he-IL" b="1" dirty="0">
              <a:latin typeface="Albertus" panose="020E07020403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47746" y="1141065"/>
            <a:ext cx="1833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 Black" panose="020B0A04020102020204" pitchFamily="34" charset="0"/>
              </a:rPr>
              <a:t>Kellogg, USA</a:t>
            </a:r>
            <a:endParaRPr lang="he-IL" b="1" dirty="0"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7507" y="3059668"/>
            <a:ext cx="1371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Cornell, USA</a:t>
            </a:r>
            <a:endParaRPr lang="he-IL" b="1" dirty="0"/>
          </a:p>
        </p:txBody>
      </p:sp>
      <p:sp>
        <p:nvSpPr>
          <p:cNvPr id="6" name="Rectangle 5"/>
          <p:cNvSpPr/>
          <p:nvPr/>
        </p:nvSpPr>
        <p:spPr>
          <a:xfrm>
            <a:off x="563459" y="5019276"/>
            <a:ext cx="1189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FGV, Brazil</a:t>
            </a:r>
          </a:p>
        </p:txBody>
      </p:sp>
      <p:sp>
        <p:nvSpPr>
          <p:cNvPr id="7" name="Rectangle 6"/>
          <p:cNvSpPr/>
          <p:nvPr/>
        </p:nvSpPr>
        <p:spPr>
          <a:xfrm>
            <a:off x="5398803" y="3162508"/>
            <a:ext cx="3352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latin typeface="Lucida Sans Unicode" panose="020B0602030504020204" pitchFamily="34" charset="0"/>
                <a:cs typeface="Lucida Sans Unicode" panose="020B0602030504020204" pitchFamily="34" charset="0"/>
              </a:rPr>
              <a:t>Torcuato</a:t>
            </a:r>
            <a:r>
              <a:rPr lang="en-US" b="1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Di </a:t>
            </a:r>
            <a:r>
              <a:rPr lang="en-US" b="1" dirty="0" err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Tella</a:t>
            </a:r>
            <a:r>
              <a:rPr lang="en-US" b="1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, Argentina</a:t>
            </a:r>
            <a:endParaRPr lang="he-IL" b="1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13234" y="4283804"/>
            <a:ext cx="1438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lbertus Medium" panose="020E0602030304020304" pitchFamily="34" charset="0"/>
              </a:rPr>
              <a:t>HEC, France</a:t>
            </a:r>
            <a:endParaRPr lang="he-IL" b="1" dirty="0">
              <a:latin typeface="Albertus Medium" panose="020E06020303040203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0840" y="1640830"/>
            <a:ext cx="24986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opperplate Gothic Bold" panose="020E0705020206020404" pitchFamily="34" charset="0"/>
              </a:rPr>
              <a:t>ESADE, Spain</a:t>
            </a:r>
            <a:endParaRPr lang="he-IL" sz="2400" b="1" dirty="0">
              <a:latin typeface="Copperplate Gothic Bold" panose="020E07050202060204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60370" y="3667075"/>
            <a:ext cx="29001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Cologne, Germany</a:t>
            </a:r>
            <a:endParaRPr lang="he-IL" sz="2400" b="1" dirty="0">
              <a:solidFill>
                <a:srgbClr val="7030A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75656" y="5651956"/>
            <a:ext cx="2432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 Rounded MT Bold" panose="020F0704030504030204" pitchFamily="34" charset="0"/>
              </a:rPr>
              <a:t>Humboldt, Germany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4871" y="3702769"/>
            <a:ext cx="16253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</a:rPr>
              <a:t>Keio, Japan</a:t>
            </a:r>
            <a:endParaRPr lang="he-IL" sz="2400" b="1" dirty="0">
              <a:solidFill>
                <a:srgbClr val="7030A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15665" y="4474850"/>
            <a:ext cx="33586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Century Schoolbook" panose="02040604050505020304" pitchFamily="18" charset="0"/>
              </a:rPr>
              <a:t>Tsinghua , </a:t>
            </a:r>
            <a:r>
              <a:rPr lang="en-US" sz="2800" b="1" dirty="0" smtClean="0">
                <a:latin typeface="Century Schoolbook" panose="02040604050505020304" pitchFamily="18" charset="0"/>
              </a:rPr>
              <a:t>China</a:t>
            </a:r>
            <a:endParaRPr lang="he-IL" sz="2800" b="1" dirty="0">
              <a:latin typeface="Century Schoolbook" panose="020406040505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34605" y="6225383"/>
            <a:ext cx="25987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  <a:latin typeface="Eras Bold ITC" panose="020B0907030504020204" pitchFamily="34" charset="0"/>
              </a:rPr>
              <a:t>NUS, Singapore</a:t>
            </a:r>
            <a:endParaRPr lang="he-IL" sz="2400" b="1" dirty="0">
              <a:solidFill>
                <a:srgbClr val="7030A0"/>
              </a:solidFill>
              <a:latin typeface="Eras Bold ITC" panose="020B0907030504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26231" y="4771770"/>
            <a:ext cx="21596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</a:rPr>
              <a:t>ISB, India</a:t>
            </a:r>
            <a:endParaRPr lang="he-IL" sz="4000" b="1" dirty="0">
              <a:solidFill>
                <a:srgbClr val="7030A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90001" y="2536611"/>
            <a:ext cx="2894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Melbourne School, Australia</a:t>
            </a:r>
            <a:endParaRPr lang="he-IL" b="1" dirty="0">
              <a:solidFill>
                <a:srgbClr val="7030A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36787" y="1982974"/>
            <a:ext cx="23967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7030A0"/>
                </a:solidFill>
                <a:latin typeface="Bodoni MT Black" panose="02070A03080606020203" pitchFamily="18" charset="0"/>
              </a:rPr>
              <a:t>Solvay, Belgium </a:t>
            </a:r>
            <a:r>
              <a:rPr lang="en-US" sz="2000" b="1" dirty="0">
                <a:latin typeface="Bodoni MT Black" panose="02070A03080606020203" pitchFamily="18" charset="0"/>
              </a:rPr>
              <a:t> </a:t>
            </a:r>
            <a:endParaRPr lang="he-IL" sz="2000" dirty="0">
              <a:latin typeface="Bodoni MT Black" panose="02070A03080606020203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231285" y="1052462"/>
            <a:ext cx="2284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  <a:latin typeface="Albertus" panose="020E0702040304020204" pitchFamily="34" charset="0"/>
              </a:rPr>
              <a:t>McGill, Canada</a:t>
            </a:r>
            <a:endParaRPr lang="he-IL" sz="2400" dirty="0">
              <a:solidFill>
                <a:srgbClr val="7030A0"/>
              </a:solidFill>
              <a:latin typeface="Albertus" panose="020E0702040304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4686" y="2383084"/>
            <a:ext cx="3049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Copenhagen School, Denmark</a:t>
            </a:r>
            <a:endParaRPr lang="he-IL" dirty="0"/>
          </a:p>
        </p:txBody>
      </p:sp>
      <p:sp>
        <p:nvSpPr>
          <p:cNvPr id="20" name="Rectangle 19"/>
          <p:cNvSpPr/>
          <p:nvPr/>
        </p:nvSpPr>
        <p:spPr>
          <a:xfrm>
            <a:off x="6775345" y="5147900"/>
            <a:ext cx="1590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Turku, Finland</a:t>
            </a:r>
            <a:r>
              <a:rPr lang="en-US" b="1" dirty="0">
                <a:solidFill>
                  <a:srgbClr val="7030A0"/>
                </a:solidFill>
              </a:rPr>
              <a:t> </a:t>
            </a:r>
            <a:endParaRPr lang="he-IL" dirty="0">
              <a:solidFill>
                <a:srgbClr val="7030A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419872" y="4139788"/>
            <a:ext cx="1808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latin typeface="Bodoni MT Black" panose="02070A03080606020203" pitchFamily="18" charset="0"/>
              </a:rPr>
              <a:t>Bocconi</a:t>
            </a:r>
            <a:r>
              <a:rPr lang="en-US" b="1" dirty="0" smtClean="0">
                <a:latin typeface="Bodoni MT Black" panose="02070A03080606020203" pitchFamily="18" charset="0"/>
              </a:rPr>
              <a:t>, Italy</a:t>
            </a:r>
            <a:endParaRPr lang="he-IL" b="1" dirty="0">
              <a:latin typeface="Bodoni MT Black" panose="02070A03080606020203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698302" y="2706712"/>
            <a:ext cx="26046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ITAM, Mexico</a:t>
            </a:r>
            <a:r>
              <a:rPr lang="en-US" sz="3200" b="1" dirty="0"/>
              <a:t> </a:t>
            </a:r>
            <a:endParaRPr lang="he-IL" sz="3200" dirty="0"/>
          </a:p>
        </p:txBody>
      </p:sp>
      <p:sp>
        <p:nvSpPr>
          <p:cNvPr id="23" name="Rectangle 22"/>
          <p:cNvSpPr/>
          <p:nvPr/>
        </p:nvSpPr>
        <p:spPr>
          <a:xfrm>
            <a:off x="534589" y="6165304"/>
            <a:ext cx="3952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Bodoni MT Black" panose="02070A03080606020203" pitchFamily="18" charset="0"/>
              </a:rPr>
              <a:t>Rotterdam School, Netherlands</a:t>
            </a:r>
            <a:r>
              <a:rPr lang="en-US" b="1" dirty="0">
                <a:latin typeface="Bodoni MT Black" panose="02070A03080606020203" pitchFamily="18" charset="0"/>
              </a:rPr>
              <a:t> </a:t>
            </a:r>
            <a:endParaRPr lang="he-IL" dirty="0">
              <a:latin typeface="Bodoni MT Black" panose="02070A03080606020203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210447" y="5729678"/>
            <a:ext cx="15996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ESAN, Peru</a:t>
            </a:r>
            <a:endParaRPr lang="he-IL" sz="2400" dirty="0"/>
          </a:p>
        </p:txBody>
      </p:sp>
      <p:sp>
        <p:nvSpPr>
          <p:cNvPr id="25" name="Rectangle 24"/>
          <p:cNvSpPr/>
          <p:nvPr/>
        </p:nvSpPr>
        <p:spPr>
          <a:xfrm>
            <a:off x="2856594" y="3502914"/>
            <a:ext cx="2524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cs typeface="Guttman Yad-Brush" panose="02010401010101010101" pitchFamily="2" charset="-79"/>
              </a:rPr>
              <a:t>Catolica</a:t>
            </a:r>
            <a:r>
              <a:rPr lang="en-US" b="1" dirty="0" smtClean="0">
                <a:cs typeface="Guttman Yad-Brush" panose="02010401010101010101" pitchFamily="2" charset="-79"/>
              </a:rPr>
              <a:t> Lisbon, Portugal</a:t>
            </a:r>
            <a:endParaRPr lang="he-IL" dirty="0">
              <a:latin typeface="Guttman Yad-Brush" panose="02010401010101010101" pitchFamily="2" charset="-79"/>
              <a:cs typeface="Guttman Yad-Brush" panose="02010401010101010101" pitchFamily="2" charset="-79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77016" y="872101"/>
            <a:ext cx="2014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WITS, South Africa</a:t>
            </a:r>
            <a:r>
              <a:rPr lang="en-US" b="1" dirty="0">
                <a:solidFill>
                  <a:srgbClr val="7030A0"/>
                </a:solidFill>
              </a:rPr>
              <a:t> </a:t>
            </a:r>
            <a:endParaRPr lang="he-IL" dirty="0">
              <a:solidFill>
                <a:srgbClr val="7030A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514230" y="1866908"/>
            <a:ext cx="22701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Antique Olive Compact" panose="020B0904030504030204" pitchFamily="34" charset="0"/>
              </a:rPr>
              <a:t>Warwick, UK</a:t>
            </a:r>
            <a:r>
              <a:rPr lang="en-US" sz="2000" b="1" dirty="0">
                <a:latin typeface="Antique Olive Compact" panose="020B0904030504030204" pitchFamily="34" charset="0"/>
              </a:rPr>
              <a:t> </a:t>
            </a:r>
            <a:endParaRPr lang="he-IL" sz="2000" b="1" dirty="0">
              <a:latin typeface="Antique Olive Compact" panose="020B0904030504030204" pitchFamily="34" charset="0"/>
            </a:endParaRPr>
          </a:p>
        </p:txBody>
      </p:sp>
      <p:sp>
        <p:nvSpPr>
          <p:cNvPr id="28" name="TextBox 6"/>
          <p:cNvSpPr txBox="1">
            <a:spLocks noChangeArrowheads="1"/>
          </p:cNvSpPr>
          <p:nvPr/>
        </p:nvSpPr>
        <p:spPr bwMode="auto">
          <a:xfrm>
            <a:off x="-36512" y="-66293"/>
            <a:ext cx="9180512" cy="83099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>
              <a:defRPr/>
            </a:pPr>
            <a:r>
              <a:rPr lang="en-US" sz="48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4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</a:rPr>
              <a:t>Partner Schools</a:t>
            </a:r>
            <a:endParaRPr lang="en-US" sz="40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389602" y="5674740"/>
            <a:ext cx="23499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7030A0"/>
                </a:solidFill>
              </a:rPr>
              <a:t>Y</a:t>
            </a:r>
            <a:r>
              <a:rPr lang="en-US" sz="2000" b="1" dirty="0" err="1" smtClean="0">
                <a:solidFill>
                  <a:srgbClr val="7030A0"/>
                </a:solidFill>
              </a:rPr>
              <a:t>onsei</a:t>
            </a:r>
            <a:r>
              <a:rPr lang="en-US" sz="2000" b="1" dirty="0" smtClean="0">
                <a:solidFill>
                  <a:srgbClr val="7030A0"/>
                </a:solidFill>
              </a:rPr>
              <a:t>, South Korea</a:t>
            </a:r>
            <a:r>
              <a:rPr lang="en-US" sz="2000" b="1" dirty="0">
                <a:solidFill>
                  <a:srgbClr val="7030A0"/>
                </a:solidFill>
              </a:rPr>
              <a:t> </a:t>
            </a:r>
            <a:endParaRPr lang="he-IL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44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-108520" y="-66293"/>
            <a:ext cx="9252520" cy="83099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>
              <a:defRPr/>
            </a:pPr>
            <a:r>
              <a:rPr lang="en-US" sz="48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4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</a:rPr>
              <a:t>About the Program</a:t>
            </a:r>
            <a:endParaRPr lang="en-US" sz="40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124744"/>
            <a:ext cx="885698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defRPr/>
            </a:pPr>
            <a:r>
              <a:rPr lang="en-US" sz="2800" b="1" dirty="0" smtClean="0">
                <a:solidFill>
                  <a:srgbClr val="7030A0"/>
                </a:solidFill>
              </a:rPr>
              <a:t>It’s a</a:t>
            </a:r>
            <a:r>
              <a:rPr lang="en-US" sz="2800" b="1" dirty="0" smtClean="0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en-US" sz="3600" b="1" dirty="0">
                <a:solidFill>
                  <a:srgbClr val="7030A0"/>
                </a:solidFill>
                <a:latin typeface="Calibri" pitchFamily="34" charset="0"/>
              </a:rPr>
              <a:t>unique</a:t>
            </a:r>
            <a:r>
              <a:rPr lang="en-US" sz="3200" b="1" dirty="0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  <a:latin typeface="Calibri" pitchFamily="34" charset="0"/>
              </a:rPr>
              <a:t>experience…</a:t>
            </a:r>
            <a:endParaRPr lang="en-US" sz="2800" b="1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1844824"/>
            <a:ext cx="8640960" cy="35394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defRPr/>
            </a:pPr>
            <a:r>
              <a:rPr lang="en-US" sz="2800" b="1" u="sng" dirty="0" smtClean="0"/>
              <a:t>What’s unique about it</a:t>
            </a:r>
            <a:r>
              <a:rPr lang="en-US" sz="2800" b="1" dirty="0" smtClean="0"/>
              <a:t>?</a:t>
            </a:r>
          </a:p>
          <a:p>
            <a:pPr algn="l" rtl="0">
              <a:defRPr/>
            </a:pPr>
            <a:endParaRPr lang="en-US" sz="2800" b="1" dirty="0" smtClean="0"/>
          </a:p>
          <a:p>
            <a:pPr marL="457200" indent="-457200" algn="l" rtl="0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latin typeface="Calibri" pitchFamily="34" charset="0"/>
              </a:rPr>
              <a:t>Exposure </a:t>
            </a:r>
            <a:r>
              <a:rPr lang="en-US" sz="2800" b="1" dirty="0">
                <a:latin typeface="Calibri" pitchFamily="34" charset="0"/>
              </a:rPr>
              <a:t>to the local </a:t>
            </a:r>
            <a:r>
              <a:rPr lang="en-US" sz="2800" b="1" dirty="0">
                <a:solidFill>
                  <a:srgbClr val="7030A0"/>
                </a:solidFill>
                <a:latin typeface="Calibri" pitchFamily="34" charset="0"/>
              </a:rPr>
              <a:t>business </a:t>
            </a:r>
            <a:r>
              <a:rPr lang="en-US" sz="2800" b="1" dirty="0" smtClean="0">
                <a:solidFill>
                  <a:srgbClr val="7030A0"/>
                </a:solidFill>
                <a:latin typeface="Calibri" pitchFamily="34" charset="0"/>
              </a:rPr>
              <a:t>ecosystem</a:t>
            </a:r>
            <a:r>
              <a:rPr lang="en-US" sz="2800" b="1" dirty="0" smtClean="0">
                <a:latin typeface="Calibri" pitchFamily="34" charset="0"/>
              </a:rPr>
              <a:t>;</a:t>
            </a:r>
          </a:p>
          <a:p>
            <a:pPr marL="457200" indent="-457200" algn="l" rtl="0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latin typeface="Calibri" pitchFamily="34" charset="0"/>
              </a:rPr>
              <a:t>Building </a:t>
            </a:r>
            <a:r>
              <a:rPr lang="en-US" sz="2800" b="1" dirty="0">
                <a:latin typeface="Calibri" pitchFamily="34" charset="0"/>
              </a:rPr>
              <a:t>an </a:t>
            </a:r>
            <a:r>
              <a:rPr lang="en-US" sz="2800" b="1" dirty="0">
                <a:solidFill>
                  <a:srgbClr val="7030A0"/>
                </a:solidFill>
                <a:latin typeface="Calibri" pitchFamily="34" charset="0"/>
              </a:rPr>
              <a:t>international network</a:t>
            </a:r>
            <a:r>
              <a:rPr lang="en-US" sz="2800" b="1" dirty="0">
                <a:latin typeface="Calibri" pitchFamily="34" charset="0"/>
              </a:rPr>
              <a:t>;</a:t>
            </a:r>
          </a:p>
          <a:p>
            <a:pPr marL="457200" indent="-457200" algn="l" rtl="0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latin typeface="Calibri" pitchFamily="34" charset="0"/>
              </a:rPr>
              <a:t>A </a:t>
            </a:r>
            <a:r>
              <a:rPr lang="en-US" sz="2800" b="1" dirty="0">
                <a:latin typeface="Calibri" pitchFamily="34" charset="0"/>
              </a:rPr>
              <a:t>wide variety of </a:t>
            </a:r>
            <a:r>
              <a:rPr lang="en-US" sz="2800" b="1" dirty="0" smtClean="0">
                <a:solidFill>
                  <a:srgbClr val="7030A0"/>
                </a:solidFill>
                <a:latin typeface="Calibri" pitchFamily="34" charset="0"/>
              </a:rPr>
              <a:t>courses</a:t>
            </a:r>
            <a:r>
              <a:rPr lang="en-US" sz="2800" b="1" dirty="0" smtClean="0">
                <a:latin typeface="Calibri" pitchFamily="34" charset="0"/>
              </a:rPr>
              <a:t>;</a:t>
            </a:r>
            <a:endParaRPr lang="en-US" sz="2800" b="1" dirty="0">
              <a:latin typeface="Calibri" pitchFamily="34" charset="0"/>
            </a:endParaRPr>
          </a:p>
          <a:p>
            <a:pPr marL="457200" indent="-457200" algn="l" rtl="0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latin typeface="Calibri" pitchFamily="34" charset="0"/>
              </a:rPr>
              <a:t>Diversity of </a:t>
            </a:r>
            <a:r>
              <a:rPr lang="en-US" sz="2800" b="1" dirty="0" smtClean="0">
                <a:solidFill>
                  <a:srgbClr val="7030A0"/>
                </a:solidFill>
                <a:latin typeface="Calibri" pitchFamily="34" charset="0"/>
              </a:rPr>
              <a:t>people and backgrounds</a:t>
            </a:r>
            <a:r>
              <a:rPr lang="en-US" sz="2800" b="1" dirty="0" smtClean="0">
                <a:latin typeface="Calibri" pitchFamily="34" charset="0"/>
              </a:rPr>
              <a:t>;</a:t>
            </a:r>
          </a:p>
          <a:p>
            <a:pPr marL="457200" indent="-457200" algn="l" rtl="0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latin typeface="Calibri" pitchFamily="34" charset="0"/>
              </a:rPr>
              <a:t>Many </a:t>
            </a:r>
            <a:r>
              <a:rPr lang="en-US" sz="2800" b="1" dirty="0">
                <a:solidFill>
                  <a:srgbClr val="7030A0"/>
                </a:solidFill>
                <a:latin typeface="Calibri" pitchFamily="34" charset="0"/>
              </a:rPr>
              <a:t>extra-curricular </a:t>
            </a:r>
            <a:r>
              <a:rPr lang="en-US" sz="2800" b="1" dirty="0" smtClean="0">
                <a:solidFill>
                  <a:srgbClr val="7030A0"/>
                </a:solidFill>
                <a:latin typeface="Calibri" pitchFamily="34" charset="0"/>
              </a:rPr>
              <a:t>activities</a:t>
            </a:r>
            <a:r>
              <a:rPr lang="en-US" sz="2800" b="1" dirty="0" smtClean="0">
                <a:latin typeface="Calibri" pitchFamily="34" charset="0"/>
              </a:rPr>
              <a:t>;</a:t>
            </a:r>
            <a:endParaRPr lang="en-US" sz="2800" b="1" dirty="0">
              <a:latin typeface="Calibri" pitchFamily="34" charset="0"/>
            </a:endParaRPr>
          </a:p>
          <a:p>
            <a:pPr marL="457200" indent="-457200" algn="l" rtl="0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latin typeface="Calibri" pitchFamily="34" charset="0"/>
              </a:rPr>
              <a:t>Gaining </a:t>
            </a:r>
            <a:r>
              <a:rPr lang="en-US" sz="2800" b="1" dirty="0">
                <a:solidFill>
                  <a:srgbClr val="7030A0"/>
                </a:solidFill>
                <a:latin typeface="Calibri" pitchFamily="34" charset="0"/>
              </a:rPr>
              <a:t>language</a:t>
            </a:r>
            <a:r>
              <a:rPr lang="en-US" sz="2800" b="1" dirty="0">
                <a:latin typeface="Calibri" pitchFamily="34" charset="0"/>
              </a:rPr>
              <a:t> </a:t>
            </a:r>
            <a:r>
              <a:rPr lang="en-US" sz="2800" b="1" dirty="0" smtClean="0">
                <a:latin typeface="Calibri" pitchFamily="34" charset="0"/>
              </a:rPr>
              <a:t>skills.</a:t>
            </a:r>
            <a:endParaRPr lang="en-US" sz="28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66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-108520" y="-66293"/>
            <a:ext cx="9252520" cy="83099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>
              <a:defRPr/>
            </a:pPr>
            <a:r>
              <a:rPr lang="en-US" sz="48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4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</a:rPr>
              <a:t>About the Program</a:t>
            </a:r>
            <a:endParaRPr lang="en-US" sz="40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844824"/>
            <a:ext cx="8640960" cy="37548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defRPr/>
            </a:pPr>
            <a:r>
              <a:rPr lang="en-US" sz="2800" b="1" u="sng" dirty="0" smtClean="0"/>
              <a:t>Why</a:t>
            </a:r>
            <a:r>
              <a:rPr lang="en-US" sz="2800" b="1" dirty="0" smtClean="0"/>
              <a:t>?</a:t>
            </a:r>
          </a:p>
          <a:p>
            <a:pPr algn="l" rtl="0">
              <a:defRPr/>
            </a:pPr>
            <a:endParaRPr lang="en-US" sz="1000" b="1" dirty="0"/>
          </a:p>
          <a:p>
            <a:pPr marL="263525" indent="-263525" algn="l" rtl="0">
              <a:buFont typeface="Arial" pitchFamily="34" charset="0"/>
              <a:buChar char="•"/>
              <a:defRPr/>
            </a:pPr>
            <a:r>
              <a:rPr lang="en-US" sz="2800" b="1" dirty="0" smtClean="0">
                <a:latin typeface="Calibri" pitchFamily="34" charset="0"/>
              </a:rPr>
              <a:t>Application process</a:t>
            </a:r>
            <a:r>
              <a:rPr lang="en-US" sz="2800" b="1" dirty="0">
                <a:latin typeface="Calibri" pitchFamily="34" charset="0"/>
              </a:rPr>
              <a:t>, </a:t>
            </a:r>
            <a:r>
              <a:rPr lang="en-US" sz="2800" b="1" dirty="0" smtClean="0">
                <a:latin typeface="Calibri" pitchFamily="34" charset="0"/>
              </a:rPr>
              <a:t>Visas, </a:t>
            </a:r>
            <a:r>
              <a:rPr lang="en-US" sz="2800" b="1" dirty="0">
                <a:latin typeface="Calibri" pitchFamily="34" charset="0"/>
              </a:rPr>
              <a:t>Accommodation</a:t>
            </a:r>
            <a:r>
              <a:rPr lang="en-US" sz="2800" b="1" dirty="0" smtClean="0">
                <a:latin typeface="Calibri" pitchFamily="34" charset="0"/>
              </a:rPr>
              <a:t>, Insurance, Choosing courses, etc.</a:t>
            </a:r>
            <a:endParaRPr lang="en-US" sz="2800" b="1" dirty="0">
              <a:latin typeface="Calibri" pitchFamily="34" charset="0"/>
            </a:endParaRPr>
          </a:p>
          <a:p>
            <a:pPr marL="263525" indent="-263525" algn="l" rtl="0">
              <a:buFont typeface="Arial" pitchFamily="34" charset="0"/>
              <a:buChar char="•"/>
              <a:defRPr/>
            </a:pPr>
            <a:r>
              <a:rPr lang="en-US" sz="2800" b="1" dirty="0" smtClean="0">
                <a:latin typeface="Calibri" pitchFamily="34" charset="0"/>
              </a:rPr>
              <a:t>Effects your everyday life (work, internships, family, partners, friends) </a:t>
            </a:r>
            <a:endParaRPr lang="en-US" sz="2800" b="1" dirty="0">
              <a:latin typeface="Calibri" pitchFamily="34" charset="0"/>
            </a:endParaRPr>
          </a:p>
          <a:p>
            <a:pPr marL="263525" indent="-263525" algn="l" rtl="0">
              <a:buFont typeface="Arial" pitchFamily="34" charset="0"/>
              <a:buChar char="•"/>
              <a:defRPr/>
            </a:pPr>
            <a:r>
              <a:rPr lang="en-US" sz="2800" b="1" dirty="0" smtClean="0">
                <a:latin typeface="Calibri" pitchFamily="34" charset="0"/>
              </a:rPr>
              <a:t>Unknown </a:t>
            </a:r>
            <a:r>
              <a:rPr lang="en-US" sz="2800" b="1" dirty="0">
                <a:latin typeface="Calibri" pitchFamily="34" charset="0"/>
              </a:rPr>
              <a:t>environment</a:t>
            </a:r>
          </a:p>
          <a:p>
            <a:pPr marL="263525" indent="-263525" algn="l" rtl="0">
              <a:buFont typeface="Arial" pitchFamily="34" charset="0"/>
              <a:buChar char="•"/>
              <a:defRPr/>
            </a:pPr>
            <a:r>
              <a:rPr lang="en-US" sz="2800" b="1" dirty="0" smtClean="0">
                <a:latin typeface="Calibri" pitchFamily="34" charset="0"/>
              </a:rPr>
              <a:t>Cultural </a:t>
            </a:r>
            <a:r>
              <a:rPr lang="en-US" sz="2800" b="1" dirty="0">
                <a:latin typeface="Calibri" pitchFamily="34" charset="0"/>
              </a:rPr>
              <a:t>differences</a:t>
            </a:r>
          </a:p>
          <a:p>
            <a:pPr marL="263525" indent="-263525" algn="l" rtl="0">
              <a:buFont typeface="Arial" pitchFamily="34" charset="0"/>
              <a:buChar char="•"/>
              <a:defRPr/>
            </a:pPr>
            <a:r>
              <a:rPr lang="en-US" sz="3200" b="1" u="sng" dirty="0" smtClean="0">
                <a:latin typeface="Calibri" pitchFamily="34" charset="0"/>
              </a:rPr>
              <a:t>Not cheap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1124744"/>
            <a:ext cx="885698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defRPr/>
            </a:pPr>
            <a:r>
              <a:rPr lang="en-US" sz="2800" b="1" dirty="0" smtClean="0">
                <a:solidFill>
                  <a:srgbClr val="7030A0"/>
                </a:solidFill>
              </a:rPr>
              <a:t>It’s a</a:t>
            </a:r>
            <a:r>
              <a:rPr lang="en-US" sz="2800" b="1" dirty="0" smtClean="0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en-US" sz="3600" b="1" dirty="0">
                <a:solidFill>
                  <a:srgbClr val="7030A0"/>
                </a:solidFill>
                <a:latin typeface="Calibri" pitchFamily="34" charset="0"/>
              </a:rPr>
              <a:t>unique</a:t>
            </a:r>
            <a:r>
              <a:rPr lang="en-US" sz="3200" b="1" dirty="0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Calibri" pitchFamily="34" charset="0"/>
              </a:rPr>
              <a:t>experience, but </a:t>
            </a:r>
            <a:r>
              <a:rPr lang="en-US" sz="2800" b="1" dirty="0" smtClean="0">
                <a:solidFill>
                  <a:srgbClr val="7030A0"/>
                </a:solidFill>
                <a:latin typeface="Calibri" pitchFamily="34" charset="0"/>
              </a:rPr>
              <a:t>it comes with a price!</a:t>
            </a:r>
            <a:endParaRPr lang="en-US" sz="2800" b="1" dirty="0">
              <a:solidFill>
                <a:srgbClr val="7030A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1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3006"/>
            <a:ext cx="4499992" cy="33749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8" t="19866" r="-1" b="15539"/>
          <a:stretch/>
        </p:blipFill>
        <p:spPr>
          <a:xfrm>
            <a:off x="4446090" y="756068"/>
            <a:ext cx="4699964" cy="30510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7"/>
          <a:stretch/>
        </p:blipFill>
        <p:spPr>
          <a:xfrm>
            <a:off x="-300" y="756067"/>
            <a:ext cx="4500292" cy="3048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374966"/>
            <a:ext cx="4641670" cy="3483033"/>
          </a:xfrm>
          <a:prstGeom prst="rect">
            <a:avLst/>
          </a:prstGeom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-108520" y="-66293"/>
            <a:ext cx="9252520" cy="83099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>
              <a:defRPr/>
            </a:pPr>
            <a:r>
              <a:rPr lang="en-US" sz="48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4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</a:rPr>
              <a:t>but it’s worth it…</a:t>
            </a:r>
            <a:endParaRPr lang="en-US" sz="40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09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-36512" y="-215163"/>
            <a:ext cx="9180512" cy="10156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>
              <a:defRPr/>
            </a:pPr>
            <a:r>
              <a:rPr lang="en-US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4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</a:rPr>
              <a:t>When can I study abroad?</a:t>
            </a:r>
            <a:endParaRPr lang="en-US" sz="40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196752"/>
            <a:ext cx="8568952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63525" indent="-263525" algn="l" rtl="0">
              <a:buFont typeface="Arial" pitchFamily="34" charset="0"/>
              <a:buChar char="•"/>
              <a:defRPr/>
            </a:pPr>
            <a:r>
              <a:rPr lang="en-US" sz="2800" b="1" u="sng" dirty="0" smtClean="0">
                <a:latin typeface="Calibri" pitchFamily="34" charset="0"/>
              </a:rPr>
              <a:t>Summer term</a:t>
            </a:r>
            <a:r>
              <a:rPr lang="en-US" sz="2800" b="1" dirty="0" smtClean="0">
                <a:latin typeface="Calibri" pitchFamily="34" charset="0"/>
              </a:rPr>
              <a:t> </a:t>
            </a:r>
            <a:r>
              <a:rPr lang="en-US" sz="2800" b="1" dirty="0">
                <a:latin typeface="Calibri" pitchFamily="34" charset="0"/>
              </a:rPr>
              <a:t>which usually begins in </a:t>
            </a:r>
            <a:r>
              <a:rPr lang="en-US" sz="2800" b="1" u="sng" dirty="0">
                <a:latin typeface="Calibri" pitchFamily="34" charset="0"/>
              </a:rPr>
              <a:t>May, June or July </a:t>
            </a:r>
            <a:r>
              <a:rPr lang="en-US" sz="2800" b="1" dirty="0">
                <a:latin typeface="Calibri" pitchFamily="34" charset="0"/>
              </a:rPr>
              <a:t>and is </a:t>
            </a:r>
            <a:r>
              <a:rPr lang="en-US" sz="2800" b="1" dirty="0" smtClean="0">
                <a:latin typeface="Calibri" pitchFamily="34" charset="0"/>
              </a:rPr>
              <a:t>usually </a:t>
            </a:r>
            <a:r>
              <a:rPr lang="en-US" sz="2800" b="1" u="sng" dirty="0" smtClean="0">
                <a:latin typeface="Calibri" pitchFamily="34" charset="0"/>
              </a:rPr>
              <a:t>shorter</a:t>
            </a:r>
            <a:r>
              <a:rPr lang="en-US" sz="2800" b="1" dirty="0" smtClean="0">
                <a:latin typeface="Calibri" pitchFamily="34" charset="0"/>
              </a:rPr>
              <a:t> </a:t>
            </a:r>
            <a:r>
              <a:rPr lang="en-US" sz="2800" b="1" dirty="0">
                <a:latin typeface="Calibri" pitchFamily="34" charset="0"/>
              </a:rPr>
              <a:t>in </a:t>
            </a:r>
            <a:r>
              <a:rPr lang="en-US" sz="2800" b="1" dirty="0" smtClean="0">
                <a:latin typeface="Calibri" pitchFamily="34" charset="0"/>
              </a:rPr>
              <a:t>duration;</a:t>
            </a:r>
          </a:p>
          <a:p>
            <a:pPr algn="l" rtl="0">
              <a:defRPr/>
            </a:pPr>
            <a:endParaRPr lang="en-US" sz="2800" b="1" dirty="0" smtClean="0">
              <a:latin typeface="Calibri" pitchFamily="34" charset="0"/>
            </a:endParaRPr>
          </a:p>
          <a:p>
            <a:pPr marL="263525" indent="-263525" algn="l" rtl="0">
              <a:buFont typeface="Arial" pitchFamily="34" charset="0"/>
              <a:buChar char="•"/>
              <a:defRPr/>
            </a:pPr>
            <a:r>
              <a:rPr lang="en-US" sz="2800" b="1" u="sng" dirty="0" smtClean="0">
                <a:latin typeface="Calibri" pitchFamily="34" charset="0"/>
              </a:rPr>
              <a:t>Fall Semester</a:t>
            </a:r>
            <a:r>
              <a:rPr lang="en-US" sz="2800" b="1" dirty="0" smtClean="0">
                <a:latin typeface="Calibri" pitchFamily="34" charset="0"/>
              </a:rPr>
              <a:t> </a:t>
            </a:r>
            <a:r>
              <a:rPr lang="en-US" sz="2800" b="1" dirty="0">
                <a:latin typeface="Calibri" pitchFamily="34" charset="0"/>
              </a:rPr>
              <a:t>which usually begins in </a:t>
            </a:r>
            <a:r>
              <a:rPr lang="en-US" sz="2800" b="1" u="sng" dirty="0">
                <a:latin typeface="Calibri" pitchFamily="34" charset="0"/>
              </a:rPr>
              <a:t>August or </a:t>
            </a:r>
            <a:r>
              <a:rPr lang="en-US" sz="2800" b="1" u="sng" dirty="0" smtClean="0">
                <a:latin typeface="Calibri" pitchFamily="34" charset="0"/>
              </a:rPr>
              <a:t>September</a:t>
            </a:r>
            <a:r>
              <a:rPr lang="en-US" sz="2800" b="1" dirty="0" smtClean="0">
                <a:latin typeface="Calibri" pitchFamily="34" charset="0"/>
              </a:rPr>
              <a:t>.</a:t>
            </a:r>
            <a:endParaRPr lang="en-US" sz="2800" b="1" dirty="0">
              <a:latin typeface="Calibri" pitchFamily="34" charset="0"/>
            </a:endParaRPr>
          </a:p>
          <a:p>
            <a:pPr marL="263525" indent="-263525" algn="l" rtl="0">
              <a:buFont typeface="Arial" pitchFamily="34" charset="0"/>
              <a:buChar char="•"/>
              <a:defRPr/>
            </a:pPr>
            <a:endParaRPr lang="en-US" sz="2800" b="1" dirty="0" smtClean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039" y="3526796"/>
            <a:ext cx="9144000" cy="800219"/>
          </a:xfrm>
          <a:prstGeom prst="rect">
            <a:avLst/>
          </a:prstGeom>
          <a:solidFill>
            <a:srgbClr val="2E002E"/>
          </a:solidFill>
        </p:spPr>
        <p:txBody>
          <a:bodyPr wrap="square" rtlCol="1">
            <a:spAutoFit/>
          </a:bodyPr>
          <a:lstStyle/>
          <a:p>
            <a:pPr algn="l" rtl="0">
              <a:defRPr/>
            </a:pPr>
            <a:r>
              <a:rPr lang="en-US" sz="36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</a:rPr>
              <a:t>  Which </a:t>
            </a:r>
            <a:r>
              <a:rPr lang="en-US" sz="36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</a:rPr>
              <a:t>courses can I take while on exchange</a:t>
            </a:r>
            <a:r>
              <a:rPr lang="en-US" sz="36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</a:rPr>
              <a:t>?</a:t>
            </a:r>
          </a:p>
          <a:p>
            <a:pPr algn="l" rtl="0">
              <a:defRPr/>
            </a:pPr>
            <a:endParaRPr lang="en-US" sz="10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7524" y="4361542"/>
            <a:ext cx="8568952" cy="31085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63525" indent="-263525" algn="l" rtl="0">
              <a:buFont typeface="Arial" pitchFamily="34" charset="0"/>
              <a:buChar char="•"/>
              <a:defRPr/>
            </a:pPr>
            <a:r>
              <a:rPr lang="en-US" sz="2800" b="1" dirty="0">
                <a:latin typeface="Calibri" pitchFamily="34" charset="0"/>
              </a:rPr>
              <a:t>Elective courses on a wide variety of </a:t>
            </a:r>
            <a:r>
              <a:rPr lang="en-US" sz="2800" b="1" dirty="0" smtClean="0">
                <a:latin typeface="Calibri" pitchFamily="34" charset="0"/>
              </a:rPr>
              <a:t>topics;</a:t>
            </a:r>
          </a:p>
          <a:p>
            <a:pPr marL="263525" indent="-263525" algn="l" rtl="0">
              <a:buFont typeface="Arial" pitchFamily="34" charset="0"/>
              <a:buChar char="•"/>
              <a:defRPr/>
            </a:pPr>
            <a:r>
              <a:rPr lang="en-US" sz="2800" b="1" dirty="0">
                <a:latin typeface="Calibri" pitchFamily="34" charset="0"/>
              </a:rPr>
              <a:t>Language courses </a:t>
            </a:r>
            <a:r>
              <a:rPr lang="en-US" sz="2800" b="1" u="sng" dirty="0" smtClean="0">
                <a:latin typeface="Calibri" pitchFamily="34" charset="0"/>
              </a:rPr>
              <a:t>will </a:t>
            </a:r>
            <a:r>
              <a:rPr lang="en-US" sz="2800" b="1" u="sng" dirty="0">
                <a:latin typeface="Calibri" pitchFamily="34" charset="0"/>
              </a:rPr>
              <a:t>not be recognized </a:t>
            </a:r>
            <a:r>
              <a:rPr lang="en-US" sz="2800" b="1" dirty="0">
                <a:latin typeface="Calibri" pitchFamily="34" charset="0"/>
              </a:rPr>
              <a:t>as part of your degree in terms of credits;</a:t>
            </a:r>
          </a:p>
          <a:p>
            <a:pPr marL="263525" indent="-263525" algn="l" rtl="0">
              <a:buFont typeface="Arial" pitchFamily="34" charset="0"/>
              <a:buChar char="•"/>
              <a:defRPr/>
            </a:pPr>
            <a:r>
              <a:rPr lang="en-US" sz="2800" b="1" dirty="0" smtClean="0">
                <a:latin typeface="Calibri" pitchFamily="34" charset="0"/>
              </a:rPr>
              <a:t>Courses </a:t>
            </a:r>
            <a:r>
              <a:rPr lang="en-US" sz="2800" b="1" dirty="0">
                <a:latin typeface="Calibri" pitchFamily="34" charset="0"/>
              </a:rPr>
              <a:t>that are equivalent to those you have already taken at </a:t>
            </a:r>
            <a:r>
              <a:rPr lang="en-US" sz="2800" b="1" dirty="0" smtClean="0">
                <a:latin typeface="Calibri" pitchFamily="34" charset="0"/>
              </a:rPr>
              <a:t>Coller </a:t>
            </a:r>
            <a:r>
              <a:rPr lang="en-US" sz="2800" b="1" u="sng" dirty="0" smtClean="0">
                <a:latin typeface="Calibri" pitchFamily="34" charset="0"/>
              </a:rPr>
              <a:t>will </a:t>
            </a:r>
            <a:r>
              <a:rPr lang="en-US" sz="2800" b="1" u="sng" dirty="0">
                <a:latin typeface="Calibri" pitchFamily="34" charset="0"/>
              </a:rPr>
              <a:t>not be </a:t>
            </a:r>
            <a:r>
              <a:rPr lang="en-US" sz="2800" b="1" u="sng" dirty="0" smtClean="0">
                <a:latin typeface="Calibri" pitchFamily="34" charset="0"/>
              </a:rPr>
              <a:t>approved</a:t>
            </a:r>
            <a:r>
              <a:rPr lang="en-US" sz="2800" b="1" dirty="0" smtClean="0">
                <a:latin typeface="Calibri" pitchFamily="34" charset="0"/>
              </a:rPr>
              <a:t>!</a:t>
            </a:r>
            <a:endParaRPr lang="en-US" sz="2800" b="1" dirty="0">
              <a:latin typeface="Calibri" pitchFamily="34" charset="0"/>
            </a:endParaRPr>
          </a:p>
          <a:p>
            <a:pPr marL="263525" indent="-263525" algn="l" rtl="0">
              <a:buFont typeface="Arial" pitchFamily="34" charset="0"/>
              <a:buChar char="•"/>
              <a:defRPr/>
            </a:pPr>
            <a:endParaRPr lang="en-US" sz="2800" b="1" dirty="0" smtClean="0">
              <a:latin typeface="Calibri" pitchFamily="34" charset="0"/>
            </a:endParaRPr>
          </a:p>
          <a:p>
            <a:pPr marL="263525" indent="-263525" algn="l" rtl="0">
              <a:buFont typeface="Arial" pitchFamily="34" charset="0"/>
              <a:buChar char="•"/>
              <a:defRPr/>
            </a:pPr>
            <a:endParaRPr lang="en-US" sz="2800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55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-72308" y="-333522"/>
            <a:ext cx="9144000" cy="120032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>
              <a:defRPr/>
            </a:pPr>
            <a:r>
              <a:rPr lang="en-US" sz="72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4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</a:rPr>
              <a:t>Eligibility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1196752"/>
            <a:ext cx="8712968" cy="46320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defRPr/>
            </a:pPr>
            <a:r>
              <a:rPr lang="en-US" sz="2800" b="1" dirty="0" smtClean="0">
                <a:solidFill>
                  <a:srgbClr val="7030A0"/>
                </a:solidFill>
                <a:latin typeface="Calibri" pitchFamily="34" charset="0"/>
              </a:rPr>
              <a:t>A successful applicant:</a:t>
            </a:r>
            <a:endParaRPr lang="en-US" sz="2800" b="1" dirty="0">
              <a:solidFill>
                <a:srgbClr val="7030A0"/>
              </a:solidFill>
              <a:latin typeface="Calibri" pitchFamily="34" charset="0"/>
            </a:endParaRPr>
          </a:p>
          <a:p>
            <a:pPr algn="l" rtl="0">
              <a:defRPr/>
            </a:pPr>
            <a:endParaRPr lang="en-US" sz="1100" b="1" dirty="0">
              <a:latin typeface="Calibri" pitchFamily="34" charset="0"/>
            </a:endParaRPr>
          </a:p>
          <a:p>
            <a:pPr algn="l" rtl="0">
              <a:buFont typeface="Arial" pitchFamily="34" charset="0"/>
              <a:buChar char="•"/>
              <a:defRPr/>
            </a:pPr>
            <a:r>
              <a:rPr lang="en-US" sz="2800" b="1" dirty="0" smtClean="0">
                <a:latin typeface="Calibri" pitchFamily="34" charset="0"/>
              </a:rPr>
              <a:t> Completed 8 semester </a:t>
            </a:r>
            <a:r>
              <a:rPr lang="en-US" sz="2800" b="1" dirty="0">
                <a:latin typeface="Calibri" pitchFamily="34" charset="0"/>
              </a:rPr>
              <a:t>units of core </a:t>
            </a:r>
            <a:r>
              <a:rPr lang="en-US" sz="2800" b="1" dirty="0" smtClean="0">
                <a:latin typeface="Calibri" pitchFamily="34" charset="0"/>
              </a:rPr>
              <a:t>courses; </a:t>
            </a:r>
          </a:p>
          <a:p>
            <a:pPr algn="l" rtl="0">
              <a:buFont typeface="Arial" pitchFamily="34" charset="0"/>
              <a:buChar char="•"/>
              <a:defRPr/>
            </a:pPr>
            <a:r>
              <a:rPr lang="en-US" sz="2800" b="1" dirty="0">
                <a:latin typeface="Calibri" pitchFamily="34" charset="0"/>
              </a:rPr>
              <a:t> </a:t>
            </a:r>
            <a:r>
              <a:rPr lang="en-US" sz="2800" b="1" dirty="0" smtClean="0">
                <a:latin typeface="Calibri" pitchFamily="34" charset="0"/>
              </a:rPr>
              <a:t>Have </a:t>
            </a:r>
            <a:r>
              <a:rPr lang="en-US" sz="2800" b="1" dirty="0">
                <a:latin typeface="Calibri" pitchFamily="34" charset="0"/>
              </a:rPr>
              <a:t>a GPA </a:t>
            </a:r>
            <a:r>
              <a:rPr lang="en-US" sz="2800" b="1" dirty="0" smtClean="0">
                <a:latin typeface="Calibri" pitchFamily="34" charset="0"/>
              </a:rPr>
              <a:t>of </a:t>
            </a:r>
            <a:r>
              <a:rPr lang="en-US" sz="2800" b="1" dirty="0">
                <a:latin typeface="Calibri" pitchFamily="34" charset="0"/>
              </a:rPr>
              <a:t>at least </a:t>
            </a:r>
            <a:r>
              <a:rPr lang="en-US" sz="2800" b="1" dirty="0" smtClean="0">
                <a:latin typeface="Calibri" pitchFamily="34" charset="0"/>
              </a:rPr>
              <a:t>80;</a:t>
            </a:r>
          </a:p>
          <a:p>
            <a:pPr algn="l" rtl="0">
              <a:buFont typeface="Arial" pitchFamily="34" charset="0"/>
              <a:buChar char="•"/>
              <a:defRPr/>
            </a:pPr>
            <a:r>
              <a:rPr lang="en-US" sz="2800" b="1" dirty="0">
                <a:latin typeface="Calibri" pitchFamily="34" charset="0"/>
              </a:rPr>
              <a:t> </a:t>
            </a:r>
            <a:r>
              <a:rPr lang="en-US" sz="2800" b="1" dirty="0" smtClean="0">
                <a:latin typeface="Calibri" pitchFamily="34" charset="0"/>
              </a:rPr>
              <a:t>Have at </a:t>
            </a:r>
            <a:r>
              <a:rPr lang="en-US" sz="2800" b="1" dirty="0">
                <a:latin typeface="Calibri" pitchFamily="34" charset="0"/>
              </a:rPr>
              <a:t>least </a:t>
            </a:r>
            <a:r>
              <a:rPr lang="en-US" sz="2800" b="1" dirty="0" smtClean="0">
                <a:latin typeface="Calibri" pitchFamily="34" charset="0"/>
              </a:rPr>
              <a:t>2 </a:t>
            </a:r>
            <a:r>
              <a:rPr lang="en-US" sz="2800" b="1" dirty="0">
                <a:latin typeface="Calibri" pitchFamily="34" charset="0"/>
              </a:rPr>
              <a:t>academic </a:t>
            </a:r>
            <a:r>
              <a:rPr lang="en-US" sz="2800" b="1" dirty="0" smtClean="0">
                <a:latin typeface="Calibri" pitchFamily="34" charset="0"/>
              </a:rPr>
              <a:t>units to complete at the </a:t>
            </a:r>
            <a:r>
              <a:rPr lang="en-US" sz="2800" b="1" dirty="0">
                <a:latin typeface="Calibri" pitchFamily="34" charset="0"/>
              </a:rPr>
              <a:t>host </a:t>
            </a:r>
            <a:r>
              <a:rPr lang="en-US" sz="2800" b="1" dirty="0" smtClean="0">
                <a:latin typeface="Calibri" pitchFamily="34" charset="0"/>
              </a:rPr>
              <a:t> </a:t>
            </a:r>
          </a:p>
          <a:p>
            <a:pPr algn="l" rtl="0">
              <a:defRPr/>
            </a:pPr>
            <a:r>
              <a:rPr lang="en-US" sz="2800" b="1" dirty="0" smtClean="0">
                <a:latin typeface="Calibri" pitchFamily="34" charset="0"/>
              </a:rPr>
              <a:t>   university </a:t>
            </a:r>
            <a:r>
              <a:rPr lang="en-US" sz="2800" b="1" dirty="0">
                <a:latin typeface="Calibri" pitchFamily="34" charset="0"/>
              </a:rPr>
              <a:t>(and not more than </a:t>
            </a:r>
            <a:r>
              <a:rPr lang="en-US" sz="2800" b="1" dirty="0" smtClean="0">
                <a:latin typeface="Calibri" pitchFamily="34" charset="0"/>
              </a:rPr>
              <a:t>6 </a:t>
            </a:r>
            <a:r>
              <a:rPr lang="en-US" sz="2800" b="1" dirty="0">
                <a:latin typeface="Calibri" pitchFamily="34" charset="0"/>
              </a:rPr>
              <a:t>credits</a:t>
            </a:r>
            <a:r>
              <a:rPr lang="en-US" sz="2800" b="1" dirty="0" smtClean="0">
                <a:latin typeface="Calibri" pitchFamily="34" charset="0"/>
              </a:rPr>
              <a:t>);</a:t>
            </a:r>
            <a:endParaRPr lang="en-US" sz="2800" b="1" dirty="0">
              <a:latin typeface="Calibri" pitchFamily="34" charset="0"/>
            </a:endParaRPr>
          </a:p>
          <a:p>
            <a:pPr algn="l" rtl="0">
              <a:buFont typeface="Arial" pitchFamily="34" charset="0"/>
              <a:buChar char="•"/>
              <a:defRPr/>
            </a:pPr>
            <a:r>
              <a:rPr lang="en-US" sz="2800" b="1" dirty="0" smtClean="0">
                <a:latin typeface="Calibri" pitchFamily="34" charset="0"/>
              </a:rPr>
              <a:t> 2-3 </a:t>
            </a:r>
            <a:r>
              <a:rPr lang="en-US" sz="2800" b="1" dirty="0">
                <a:latin typeface="Calibri" pitchFamily="34" charset="0"/>
              </a:rPr>
              <a:t>years of </a:t>
            </a:r>
            <a:r>
              <a:rPr lang="en-US" sz="2800" b="1" dirty="0" smtClean="0">
                <a:latin typeface="Calibri" pitchFamily="34" charset="0"/>
              </a:rPr>
              <a:t>work </a:t>
            </a:r>
            <a:r>
              <a:rPr lang="en-US" sz="2800" b="1" dirty="0">
                <a:latin typeface="Calibri" pitchFamily="34" charset="0"/>
              </a:rPr>
              <a:t>experience </a:t>
            </a:r>
            <a:r>
              <a:rPr lang="en-US" sz="2800" b="1" dirty="0" smtClean="0">
                <a:latin typeface="Calibri" pitchFamily="34" charset="0"/>
              </a:rPr>
              <a:t>(preferably in managerial </a:t>
            </a:r>
          </a:p>
          <a:p>
            <a:pPr algn="l" rtl="0">
              <a:defRPr/>
            </a:pPr>
            <a:r>
              <a:rPr lang="en-US" sz="2800" b="1" dirty="0">
                <a:latin typeface="Calibri" pitchFamily="34" charset="0"/>
              </a:rPr>
              <a:t> </a:t>
            </a:r>
            <a:r>
              <a:rPr lang="en-US" sz="2800" b="1" dirty="0" smtClean="0">
                <a:latin typeface="Calibri" pitchFamily="34" charset="0"/>
              </a:rPr>
              <a:t>  positions).</a:t>
            </a:r>
          </a:p>
          <a:p>
            <a:pPr algn="l" rtl="0">
              <a:defRPr/>
            </a:pPr>
            <a:endParaRPr lang="en-US" sz="2800" b="1" dirty="0">
              <a:latin typeface="Calibri" pitchFamily="34" charset="0"/>
            </a:endParaRPr>
          </a:p>
          <a:p>
            <a:pPr lvl="1" algn="l" rtl="0">
              <a:defRPr/>
            </a:pPr>
            <a:r>
              <a:rPr lang="en-US" sz="2000" dirty="0" smtClean="0"/>
              <a:t>Please </a:t>
            </a:r>
            <a:r>
              <a:rPr lang="en-US" sz="2000" dirty="0"/>
              <a:t>note that most schools do not accept applicants who have previously lived/studied in the country in which they are located. Nor do they accept applicants who are citizens of their country. </a:t>
            </a:r>
            <a:endParaRPr lang="en-US" sz="2000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82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1520" y="1260043"/>
            <a:ext cx="8568952" cy="48320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63525" indent="-263525" algn="l" rtl="0">
              <a:buFont typeface="Arial" pitchFamily="34" charset="0"/>
              <a:buChar char="•"/>
              <a:defRPr/>
            </a:pPr>
            <a:r>
              <a:rPr lang="en-US" sz="2800" b="1" dirty="0"/>
              <a:t>Fill in </a:t>
            </a:r>
            <a:r>
              <a:rPr lang="en-US" sz="2800" b="1" dirty="0" smtClean="0"/>
              <a:t>the </a:t>
            </a:r>
            <a:r>
              <a:rPr lang="en-US" sz="2800" b="1" dirty="0"/>
              <a:t>application form;</a:t>
            </a:r>
          </a:p>
          <a:p>
            <a:pPr marL="263525" indent="-263525" algn="l" rtl="0">
              <a:buFont typeface="Arial" pitchFamily="34" charset="0"/>
              <a:buChar char="•"/>
              <a:defRPr/>
            </a:pPr>
            <a:r>
              <a:rPr lang="en-US" sz="2800" b="1" dirty="0" smtClean="0"/>
              <a:t>Rank 8 overseas </a:t>
            </a:r>
            <a:r>
              <a:rPr lang="en-US" sz="2800" b="1" dirty="0"/>
              <a:t>destinations in your order of </a:t>
            </a:r>
            <a:r>
              <a:rPr lang="en-US" sz="2800" b="1" dirty="0" smtClean="0"/>
              <a:t>preference;</a:t>
            </a:r>
            <a:endParaRPr lang="en-US" sz="2800" b="1" dirty="0"/>
          </a:p>
          <a:p>
            <a:pPr marL="263525" indent="-263525" algn="l" rtl="0">
              <a:buFont typeface="Arial" pitchFamily="34" charset="0"/>
              <a:buChar char="•"/>
              <a:defRPr/>
            </a:pPr>
            <a:r>
              <a:rPr lang="en-US" sz="2800" b="1" dirty="0" smtClean="0"/>
              <a:t>Some </a:t>
            </a:r>
            <a:r>
              <a:rPr lang="en-US" sz="2800" b="1" dirty="0"/>
              <a:t>of you will be invited for a personal interview;</a:t>
            </a:r>
          </a:p>
          <a:p>
            <a:pPr marL="263525" indent="-263525" algn="l" rtl="0">
              <a:buFont typeface="Arial" pitchFamily="34" charset="0"/>
              <a:buChar char="•"/>
              <a:defRPr/>
            </a:pPr>
            <a:r>
              <a:rPr lang="en-US" sz="2800" b="1" dirty="0"/>
              <a:t>Since the number of places is limited, the selection will be based on the above criteria, bearing in mind your individual preferences</a:t>
            </a:r>
            <a:r>
              <a:rPr lang="en-US" sz="2800" b="1" dirty="0" smtClean="0"/>
              <a:t>.</a:t>
            </a:r>
          </a:p>
          <a:p>
            <a:pPr algn="l" rtl="0">
              <a:defRPr/>
            </a:pPr>
            <a:endParaRPr lang="en-US" sz="2800" b="1" dirty="0" smtClean="0">
              <a:latin typeface="Calibri" pitchFamily="34" charset="0"/>
            </a:endParaRPr>
          </a:p>
          <a:p>
            <a:pPr algn="l" rtl="0"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Calibri" pitchFamily="34" charset="0"/>
              </a:rPr>
              <a:t>Registration will open around the end of </a:t>
            </a:r>
            <a:r>
              <a:rPr lang="en-US" sz="2800" b="1" u="sng" dirty="0" smtClean="0">
                <a:solidFill>
                  <a:srgbClr val="FF0000"/>
                </a:solidFill>
                <a:latin typeface="Calibri" pitchFamily="34" charset="0"/>
              </a:rPr>
              <a:t>December</a:t>
            </a:r>
            <a:r>
              <a:rPr lang="en-US" sz="2800" b="1" dirty="0" smtClean="0">
                <a:solidFill>
                  <a:srgbClr val="FF0000"/>
                </a:solidFill>
                <a:latin typeface="Calibri" pitchFamily="34" charset="0"/>
              </a:rPr>
              <a:t>. </a:t>
            </a:r>
          </a:p>
          <a:p>
            <a:pPr algn="l" rtl="0"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Calibri" pitchFamily="34" charset="0"/>
              </a:rPr>
              <a:t>Candidates are notified regarding their placements by the </a:t>
            </a:r>
            <a:r>
              <a:rPr lang="en-US" sz="2800" b="1" u="sng" dirty="0" smtClean="0">
                <a:solidFill>
                  <a:srgbClr val="FF0000"/>
                </a:solidFill>
                <a:latin typeface="Calibri" pitchFamily="34" charset="0"/>
              </a:rPr>
              <a:t>beginning of April</a:t>
            </a:r>
            <a:r>
              <a:rPr lang="en-US" sz="2800" b="1" dirty="0" smtClean="0">
                <a:solidFill>
                  <a:srgbClr val="FF0000"/>
                </a:solidFill>
                <a:latin typeface="Calibri" pitchFamily="34" charset="0"/>
              </a:rPr>
              <a:t>. </a:t>
            </a:r>
            <a:r>
              <a:rPr lang="en-US" sz="2800" b="1" dirty="0" smtClean="0">
                <a:latin typeface="Calibri" pitchFamily="34" charset="0"/>
              </a:rPr>
              <a:t> 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-72308" y="-333522"/>
            <a:ext cx="9144000" cy="120032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>
              <a:defRPr/>
            </a:pPr>
            <a:r>
              <a:rPr lang="en-US" sz="72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4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</a:rPr>
              <a:t>Application Process</a:t>
            </a:r>
            <a:endParaRPr lang="en-US" sz="40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85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749</Words>
  <Application>Microsoft Office PowerPoint</Application>
  <PresentationFormat>On-screen Show (4:3)</PresentationFormat>
  <Paragraphs>119</Paragraphs>
  <Slides>15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Aharoni</vt:lpstr>
      <vt:lpstr>Albertus</vt:lpstr>
      <vt:lpstr>Albertus Medium</vt:lpstr>
      <vt:lpstr>Antique Olive Compact</vt:lpstr>
      <vt:lpstr>Arial</vt:lpstr>
      <vt:lpstr>Arial Black</vt:lpstr>
      <vt:lpstr>Arial Rounded MT Bold</vt:lpstr>
      <vt:lpstr>Bodoni MT Black</vt:lpstr>
      <vt:lpstr>Calibri</vt:lpstr>
      <vt:lpstr>Century Schoolbook</vt:lpstr>
      <vt:lpstr>Copperplate Gothic Bold</vt:lpstr>
      <vt:lpstr>Eras Bold ITC</vt:lpstr>
      <vt:lpstr>Guttman Yad-Brush</vt:lpstr>
      <vt:lpstr>Lucida Sans Unicode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Sabina Gendler</dc:creator>
  <cp:lastModifiedBy>HilaRa</cp:lastModifiedBy>
  <cp:revision>115</cp:revision>
  <dcterms:created xsi:type="dcterms:W3CDTF">2016-08-09T08:26:35Z</dcterms:created>
  <dcterms:modified xsi:type="dcterms:W3CDTF">2019-11-18T14:30:23Z</dcterms:modified>
</cp:coreProperties>
</file>